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5.jpg" ContentType="image/jpeg"/>
  <Override PartName="/ppt/media/image26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69.JPG" ContentType="image/jpeg"/>
  <Override PartName="/ppt/media/image70.JPG" ContentType="image/jpeg"/>
  <Override PartName="/ppt/media/image71.JPG" ContentType="image/jpeg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17" r:id="rId2"/>
    <p:sldId id="488" r:id="rId3"/>
    <p:sldId id="493" r:id="rId4"/>
    <p:sldId id="489" r:id="rId5"/>
    <p:sldId id="486" r:id="rId6"/>
    <p:sldId id="487" r:id="rId7"/>
    <p:sldId id="395" r:id="rId8"/>
    <p:sldId id="484" r:id="rId9"/>
    <p:sldId id="479" r:id="rId10"/>
    <p:sldId id="398" r:id="rId11"/>
    <p:sldId id="394" r:id="rId12"/>
    <p:sldId id="330" r:id="rId13"/>
    <p:sldId id="440" r:id="rId14"/>
    <p:sldId id="441" r:id="rId15"/>
    <p:sldId id="442" r:id="rId16"/>
    <p:sldId id="443" r:id="rId17"/>
    <p:sldId id="445" r:id="rId18"/>
    <p:sldId id="396" r:id="rId19"/>
    <p:sldId id="400" r:id="rId20"/>
    <p:sldId id="451" r:id="rId21"/>
    <p:sldId id="452" r:id="rId22"/>
    <p:sldId id="453" r:id="rId23"/>
    <p:sldId id="463" r:id="rId24"/>
    <p:sldId id="492" r:id="rId25"/>
    <p:sldId id="456" r:id="rId26"/>
    <p:sldId id="457" r:id="rId27"/>
    <p:sldId id="458" r:id="rId28"/>
    <p:sldId id="495" r:id="rId29"/>
    <p:sldId id="494" r:id="rId30"/>
    <p:sldId id="401" r:id="rId31"/>
    <p:sldId id="500" r:id="rId32"/>
    <p:sldId id="501" r:id="rId33"/>
    <p:sldId id="499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Ahn" initials="PA" lastIdx="0" clrIdx="0">
    <p:extLst>
      <p:ext uri="{19B8F6BF-5375-455C-9EA6-DF929625EA0E}">
        <p15:presenceInfo xmlns:p15="http://schemas.microsoft.com/office/powerpoint/2012/main" userId="82299b64856c16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9999"/>
    <a:srgbClr val="99FF99"/>
    <a:srgbClr val="FFCC99"/>
    <a:srgbClr val="FF7C80"/>
    <a:srgbClr val="FFCCCC"/>
    <a:srgbClr val="00FF00"/>
    <a:srgbClr val="66FF66"/>
    <a:srgbClr val="FFFFCC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6" autoAdjust="0"/>
    <p:restoredTop sz="94667" autoAdjust="0"/>
  </p:normalViewPr>
  <p:slideViewPr>
    <p:cSldViewPr>
      <p:cViewPr varScale="1">
        <p:scale>
          <a:sx n="91" d="100"/>
          <a:sy n="91" d="100"/>
        </p:scale>
        <p:origin x="80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3C30F-5EDC-4E68-91F8-CAF61747AC62}" type="datetimeFigureOut">
              <a:rPr lang="ko-KR" altLang="en-US" smtClean="0"/>
              <a:pPr/>
              <a:t>2018-05-10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dirty="0" smtClean="0"/>
              <a:t>바느질이 천을 통과하면서 생기는 잔잔한 주름현상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원단이 밀리는 현상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8ADE0-9829-4F50-8A4A-7A01DFF110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043889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A179A-AF1E-4E0F-9454-2C343E1F1AC7}" type="datetimeFigureOut">
              <a:rPr lang="ko-KR" altLang="en-US" smtClean="0"/>
              <a:pPr/>
              <a:t>2018-05-10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dirty="0" smtClean="0"/>
              <a:t>바느질이 천을 통과하면서 생기는 잔잔한 주름현상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원단이 밀리는 현상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56E37-026A-4874-83C8-F72B63698E1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50357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 dirty="0" smtClean="0"/>
              <a:t>바느질이 천을 통과하면서 생기는 잔잔한 주름현상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원단이 밀리는 현상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358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 dirty="0" smtClean="0"/>
              <a:t>바느질이 천을 통과하면서 생기는 잔잔한 주름현상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원단이 밀리는 현상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433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 dirty="0" smtClean="0"/>
              <a:t>바느질이 천을 통과하면서 생기는 잔잔한 주름현상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원단이 밀리는 현상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96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 dirty="0" smtClean="0"/>
              <a:t>바느질이 천을 통과하면서 생기는 잔잔한 주름현상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원단이 밀리는 현상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540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 dirty="0" smtClean="0"/>
              <a:t>바느질이 천을 통과하면서 생기는 잔잔한 주름현상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원단이 밀리는 현상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708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 dirty="0" smtClean="0"/>
              <a:t>바느질이 천을 통과하면서 생기는 잔잔한 주름현상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원단이 밀리는 현상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526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 dirty="0" smtClean="0"/>
              <a:t>바느질이 천을 통과하면서 생기는 잔잔한 주름현상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원단이 밀리는 현상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3958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 smtClean="0"/>
              <a:t>바느질이 천을 통과하면서 생기는 잔잔한 주름현상</a:t>
            </a:r>
            <a:r>
              <a:rPr lang="en-US" altLang="ko-KR" smtClean="0"/>
              <a:t>, </a:t>
            </a:r>
            <a:r>
              <a:rPr lang="ko-KR" altLang="en-US" smtClean="0"/>
              <a:t>원단이 밀리는 현상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11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 dirty="0" smtClean="0"/>
              <a:t>바느질이 천을 통과하면서 생기는 잔잔한 주름현상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원단이 밀리는 현상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399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grum.net/tag/%EC%9E%90%EC%88%98%EA%B8%B0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grum.net/tag/%EC%9E%90%EC%88%98%EA%B8%B0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71480"/>
            <a:ext cx="9144000" cy="5737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5724128" y="754706"/>
            <a:ext cx="3419872" cy="500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다리꼴 8"/>
          <p:cNvSpPr/>
          <p:nvPr userDrawn="1"/>
        </p:nvSpPr>
        <p:spPr>
          <a:xfrm>
            <a:off x="5347126" y="754707"/>
            <a:ext cx="500066" cy="494672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775094" y="1107995"/>
            <a:ext cx="5072098" cy="1428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714356"/>
            <a:ext cx="785786" cy="61436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 descr="http://ktnews.com/news_image/201211/8-2a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62" y="214290"/>
            <a:ext cx="857256" cy="82229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scontent.cdninstagram.com/t51.2885-15/s480x480/e35/13402348_838380776293593_232473364_n.jpg?ig_cache_key=MTI3NzIyODQ2NTE2Mzc3MDI3OQ%3D%3D.2">
            <a:hlinkClick r:id="rId3"/>
          </p:cNvPr>
          <p:cNvPicPr>
            <a:picLocks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18" y="214290"/>
            <a:ext cx="857256" cy="82080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3.bp.blogspot.com/-nAm3Q0hsUEo/U-wjKIQc03I/AAAAAAAAUE0/xVEgoc7Il18/w506-h351/%EC%95%84%EB%A7%88%EC%A1%B4%2B%ED%95%B4%EC%99%B8%EC%A7%81%EA%B5%AC%2B%ED%95%AB%EB%94%9C%2B%2B%EB%B8%8C%EB%9D%BC%EB%8D%94%EB%AF%B8%EC%8B%B1%2BSE400%2B%2B%EC%BB%B4%ED%93%A8%ED%84%B0%EB%B4%89%EC%A0%9C%ED%95%98%EB%8A%94%2B4%2B%C3%97%2B4%2B%EC%9E%90%EC%88%98%EA%B8%B0%2B%2BBrother%2BSE400%2BCombination%2BComputerized%2BSewing%2Band%2B4x4%2BEmbroidery%2BMachine%2BWith%2B67%2BBuilt-in%2BStitches%2C%2B70%2BBuilt-in%2BDesigns%2C%2B5%2BLettering%2BFonts%2B1.JPG"/>
          <p:cNvPicPr>
            <a:picLocks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74" y="214290"/>
            <a:ext cx="857256" cy="82080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3563621" y="58889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lgerian" pitchFamily="82" charset="0"/>
                <a:ea typeface="HY목판L" pitchFamily="18" charset="-127"/>
              </a:rPr>
              <a:t>“NEW Hook Set”</a:t>
            </a:r>
            <a:endParaRPr lang="ko-KR" altLang="en-US" dirty="0">
              <a:solidFill>
                <a:schemeClr val="bg1"/>
              </a:solidFill>
              <a:latin typeface="Algerian" pitchFamily="82" charset="0"/>
              <a:ea typeface="HY목판L" pitchFamily="18" charset="-127"/>
            </a:endParaRPr>
          </a:p>
        </p:txBody>
      </p:sp>
      <p:sp>
        <p:nvSpPr>
          <p:cNvPr id="17" name="타원 16"/>
          <p:cNvSpPr/>
          <p:nvPr userDrawn="1"/>
        </p:nvSpPr>
        <p:spPr>
          <a:xfrm>
            <a:off x="7429520" y="214290"/>
            <a:ext cx="214314" cy="214314"/>
          </a:xfrm>
          <a:prstGeom prst="ellipse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" name="타원 17"/>
          <p:cNvSpPr/>
          <p:nvPr userDrawn="1"/>
        </p:nvSpPr>
        <p:spPr>
          <a:xfrm>
            <a:off x="7715272" y="214290"/>
            <a:ext cx="214314" cy="214314"/>
          </a:xfrm>
          <a:prstGeom prst="ellipse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9" name="타원 18"/>
          <p:cNvSpPr/>
          <p:nvPr userDrawn="1"/>
        </p:nvSpPr>
        <p:spPr>
          <a:xfrm>
            <a:off x="8001024" y="214290"/>
            <a:ext cx="214314" cy="214314"/>
          </a:xfrm>
          <a:prstGeom prst="ellipse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0" name="타원 19"/>
          <p:cNvSpPr/>
          <p:nvPr userDrawn="1"/>
        </p:nvSpPr>
        <p:spPr>
          <a:xfrm>
            <a:off x="8286776" y="214290"/>
            <a:ext cx="214314" cy="214314"/>
          </a:xfrm>
          <a:prstGeom prst="ellipse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1" name="타원 20"/>
          <p:cNvSpPr/>
          <p:nvPr userDrawn="1"/>
        </p:nvSpPr>
        <p:spPr>
          <a:xfrm>
            <a:off x="8572528" y="214290"/>
            <a:ext cx="214314" cy="214314"/>
          </a:xfrm>
          <a:prstGeom prst="ellipse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2" name="타원 21"/>
          <p:cNvSpPr/>
          <p:nvPr userDrawn="1"/>
        </p:nvSpPr>
        <p:spPr>
          <a:xfrm>
            <a:off x="8858280" y="214290"/>
            <a:ext cx="214314" cy="214314"/>
          </a:xfrm>
          <a:prstGeom prst="ellipse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5" name="직사각형 24"/>
          <p:cNvSpPr/>
          <p:nvPr userDrawn="1"/>
        </p:nvSpPr>
        <p:spPr>
          <a:xfrm>
            <a:off x="1071538" y="1714488"/>
            <a:ext cx="7858180" cy="46434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1046490" y="1249379"/>
            <a:ext cx="7740352" cy="469009"/>
          </a:xfrm>
          <a:prstGeom prst="rect">
            <a:avLst/>
          </a:prstGeom>
        </p:spPr>
        <p:txBody>
          <a:bodyPr anchor="ctr">
            <a:normAutofit/>
            <a:scene3d>
              <a:camera prst="orthographicFront"/>
              <a:lightRig rig="threePt" dir="t"/>
            </a:scene3d>
            <a:sp3d contourW="12700">
              <a:bevelT w="0" h="0"/>
              <a:contourClr>
                <a:schemeClr val="bg1"/>
              </a:contourClr>
            </a:sp3d>
          </a:bodyPr>
          <a:lstStyle>
            <a:lvl1pPr marL="0" algn="l" defTabSz="685800" rtl="0" eaLnBrk="1" latinLnBrk="1" hangingPunct="1">
              <a:spcBef>
                <a:spcPct val="0"/>
              </a:spcBef>
              <a:buNone/>
              <a:defRPr lang="ko-KR" altLang="en-US" sz="2400" kern="1200" dirty="0">
                <a:gradFill flip="none" rotWithShape="1">
                  <a:gsLst>
                    <a:gs pos="0">
                      <a:schemeClr val="tx1"/>
                    </a:gs>
                    <a:gs pos="100000">
                      <a:srgbClr val="0B2A6F"/>
                    </a:gs>
                  </a:gsLst>
                  <a:lin ang="16200000" scaled="1"/>
                  <a:tileRect/>
                </a:gradFill>
                <a:effectLst>
                  <a:glow rad="127000">
                    <a:srgbClr val="FFFF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0" lvl="0" algn="l" defTabSz="685800" rtl="0" eaLnBrk="1" latinLnBrk="1" hangingPunct="1">
              <a:spcBef>
                <a:spcPct val="0"/>
              </a:spcBef>
              <a:buNone/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31" name="그림 30" descr="유리구슬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8577893" y="6372250"/>
            <a:ext cx="438151" cy="628650"/>
          </a:xfrm>
          <a:prstGeom prst="rect">
            <a:avLst/>
          </a:prstGeom>
        </p:spPr>
      </p:pic>
      <p:sp>
        <p:nvSpPr>
          <p:cNvPr id="32" name="슬라이드 번호 개체 틀 5"/>
          <p:cNvSpPr>
            <a:spLocks noGrp="1"/>
          </p:cNvSpPr>
          <p:nvPr userDrawn="1"/>
        </p:nvSpPr>
        <p:spPr>
          <a:xfrm>
            <a:off x="8515978" y="6403207"/>
            <a:ext cx="561974" cy="365125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350" dirty="0">
              <a:solidFill>
                <a:schemeClr val="tx1">
                  <a:lumMod val="75000"/>
                  <a:lumOff val="25000"/>
                </a:scheme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0"/>
            <a:ext cx="9144000" cy="5714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 descr="http://ktnews.com/news_image/201211/8-2a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67" y="-2307"/>
            <a:ext cx="640250" cy="61413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scontent.cdninstagram.com/t51.2885-15/s480x480/e35/13402348_838380776293593_232473364_n.jpg?ig_cache_key=MTI3NzIyODQ2NTE2Mzc3MDI3OQ%3D%3D.2">
            <a:hlinkClick r:id="rId3"/>
          </p:cNvPr>
          <p:cNvPicPr>
            <a:picLocks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410" y="-10002"/>
            <a:ext cx="621452" cy="62183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3.bp.blogspot.com/-nAm3Q0hsUEo/U-wjKIQc03I/AAAAAAAAUE0/xVEgoc7Il18/w506-h351/%EC%95%84%EB%A7%88%EC%A1%B4%2B%ED%95%B4%EC%99%B8%EC%A7%81%EA%B5%AC%2B%ED%95%AB%EB%94%9C%2B%2B%EB%B8%8C%EB%9D%BC%EB%8D%94%EB%AF%B8%EC%8B%B1%2BSE400%2B%2B%EC%BB%B4%ED%93%A8%ED%84%B0%EB%B4%89%EC%A0%9C%ED%95%98%EB%8A%94%2B4%2B%C3%97%2B4%2B%EC%9E%90%EC%88%98%EA%B8%B0%2B%2BBrother%2BSE400%2BCombination%2BComputerized%2BSewing%2Band%2B4x4%2BEmbroidery%2BMachine%2BWith%2B67%2BBuilt-in%2BStitches%2C%2B70%2BBuilt-in%2BDesigns%2C%2B5%2BLettering%2BFonts%2B1.JPG"/>
          <p:cNvPicPr>
            <a:picLocks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62" y="-2307"/>
            <a:ext cx="608193" cy="61413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 userDrawn="1"/>
        </p:nvSpPr>
        <p:spPr>
          <a:xfrm>
            <a:off x="0" y="602436"/>
            <a:ext cx="9144000" cy="5428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5357818" y="754706"/>
            <a:ext cx="3786182" cy="4079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다리꼴 8"/>
          <p:cNvSpPr/>
          <p:nvPr userDrawn="1"/>
        </p:nvSpPr>
        <p:spPr>
          <a:xfrm>
            <a:off x="5000628" y="754706"/>
            <a:ext cx="500066" cy="386748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0" y="998578"/>
            <a:ext cx="5357818" cy="1640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667492" y="120095"/>
            <a:ext cx="3556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+mn-lt"/>
                <a:ea typeface="HY목판L" pitchFamily="18" charset="-127"/>
              </a:rPr>
              <a:t>“NewHookSet”</a:t>
            </a:r>
            <a:endParaRPr lang="ko-KR" altLang="en-US" dirty="0">
              <a:solidFill>
                <a:schemeClr val="bg1"/>
              </a:solidFill>
              <a:latin typeface="+mn-lt"/>
              <a:ea typeface="HY목판L" pitchFamily="18" charset="-127"/>
            </a:endParaRPr>
          </a:p>
        </p:txBody>
      </p:sp>
      <p:sp>
        <p:nvSpPr>
          <p:cNvPr id="17" name="타원 16"/>
          <p:cNvSpPr/>
          <p:nvPr userDrawn="1"/>
        </p:nvSpPr>
        <p:spPr>
          <a:xfrm>
            <a:off x="7429520" y="214290"/>
            <a:ext cx="214314" cy="214314"/>
          </a:xfrm>
          <a:prstGeom prst="ellipse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8" name="타원 17"/>
          <p:cNvSpPr/>
          <p:nvPr userDrawn="1"/>
        </p:nvSpPr>
        <p:spPr>
          <a:xfrm>
            <a:off x="7715272" y="214290"/>
            <a:ext cx="214314" cy="214314"/>
          </a:xfrm>
          <a:prstGeom prst="ellipse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9" name="타원 18"/>
          <p:cNvSpPr/>
          <p:nvPr userDrawn="1"/>
        </p:nvSpPr>
        <p:spPr>
          <a:xfrm>
            <a:off x="8001024" y="214290"/>
            <a:ext cx="214314" cy="214314"/>
          </a:xfrm>
          <a:prstGeom prst="ellipse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0" name="타원 19"/>
          <p:cNvSpPr/>
          <p:nvPr userDrawn="1"/>
        </p:nvSpPr>
        <p:spPr>
          <a:xfrm>
            <a:off x="8286776" y="214290"/>
            <a:ext cx="214314" cy="214314"/>
          </a:xfrm>
          <a:prstGeom prst="ellipse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1" name="타원 20"/>
          <p:cNvSpPr/>
          <p:nvPr userDrawn="1"/>
        </p:nvSpPr>
        <p:spPr>
          <a:xfrm>
            <a:off x="8572528" y="214290"/>
            <a:ext cx="214314" cy="214314"/>
          </a:xfrm>
          <a:prstGeom prst="ellipse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2" name="타원 21"/>
          <p:cNvSpPr/>
          <p:nvPr userDrawn="1"/>
        </p:nvSpPr>
        <p:spPr>
          <a:xfrm>
            <a:off x="8858280" y="214290"/>
            <a:ext cx="214314" cy="214314"/>
          </a:xfrm>
          <a:prstGeom prst="ellipse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31" name="그림 30" descr="유리구슬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8577893" y="6372250"/>
            <a:ext cx="438151" cy="628650"/>
          </a:xfrm>
          <a:prstGeom prst="rect">
            <a:avLst/>
          </a:prstGeom>
        </p:spPr>
      </p:pic>
      <p:sp>
        <p:nvSpPr>
          <p:cNvPr id="32" name="슬라이드 번호 개체 틀 5"/>
          <p:cNvSpPr>
            <a:spLocks noGrp="1"/>
          </p:cNvSpPr>
          <p:nvPr userDrawn="1"/>
        </p:nvSpPr>
        <p:spPr>
          <a:xfrm>
            <a:off x="8515978" y="6403207"/>
            <a:ext cx="561974" cy="365125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350" dirty="0">
              <a:solidFill>
                <a:schemeClr val="tx1">
                  <a:lumMod val="75000"/>
                  <a:lumOff val="25000"/>
                </a:scheme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076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8" name="Rectangle 103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3" name="그림 2" descr="유리구슬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77893" y="6372250"/>
            <a:ext cx="438151" cy="628650"/>
          </a:xfrm>
          <a:prstGeom prst="rect">
            <a:avLst/>
          </a:prstGeom>
        </p:spPr>
      </p:pic>
      <p:sp>
        <p:nvSpPr>
          <p:cNvPr id="4" name="슬라이드 번호 개체 틀 5"/>
          <p:cNvSpPr>
            <a:spLocks noGrp="1"/>
          </p:cNvSpPr>
          <p:nvPr userDrawn="1"/>
        </p:nvSpPr>
        <p:spPr>
          <a:xfrm>
            <a:off x="8515978" y="6403207"/>
            <a:ext cx="561974" cy="365125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350" dirty="0">
              <a:solidFill>
                <a:schemeClr val="tx1">
                  <a:lumMod val="75000"/>
                  <a:lumOff val="25000"/>
                </a:scheme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945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editphoto\Desktop\3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" y="0"/>
            <a:ext cx="9141658" cy="177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9" descr="85"/>
          <p:cNvPicPr>
            <a:picLocks noChangeAspect="1" noChangeArrowheads="1"/>
          </p:cNvPicPr>
          <p:nvPr userDrawn="1"/>
        </p:nvPicPr>
        <p:blipFill>
          <a:blip r:embed="rId3" cstate="print"/>
          <a:srcRect t="83896"/>
          <a:stretch>
            <a:fillRect/>
          </a:stretch>
        </p:blipFill>
        <p:spPr bwMode="auto">
          <a:xfrm rot="10800000" flipV="1">
            <a:off x="309946" y="836713"/>
            <a:ext cx="4046031" cy="9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6261" y="139459"/>
            <a:ext cx="7740352" cy="707886"/>
          </a:xfrm>
          <a:prstGeom prst="rect">
            <a:avLst/>
          </a:prstGeom>
        </p:spPr>
        <p:txBody>
          <a:bodyPr anchor="ctr">
            <a:normAutofit/>
            <a:scene3d>
              <a:camera prst="orthographicFront"/>
              <a:lightRig rig="threePt" dir="t"/>
            </a:scene3d>
            <a:sp3d contourW="12700">
              <a:bevelT w="0" h="0"/>
              <a:contourClr>
                <a:schemeClr val="bg1"/>
              </a:contourClr>
            </a:sp3d>
          </a:bodyPr>
          <a:lstStyle>
            <a:lvl1pPr marL="0" algn="l" defTabSz="685800" rtl="0" eaLnBrk="1" latinLnBrk="1" hangingPunct="1">
              <a:spcBef>
                <a:spcPct val="0"/>
              </a:spcBef>
              <a:buNone/>
              <a:defRPr lang="ko-KR" altLang="en-US" sz="2100" kern="1200" dirty="0">
                <a:gradFill flip="none" rotWithShape="1">
                  <a:gsLst>
                    <a:gs pos="0">
                      <a:schemeClr val="tx1"/>
                    </a:gs>
                    <a:gs pos="100000">
                      <a:srgbClr val="0B2A6F"/>
                    </a:gs>
                  </a:gsLst>
                  <a:lin ang="16200000" scaled="1"/>
                  <a:tileRect/>
                </a:gradFill>
                <a:effectLst>
                  <a:glow rad="127000">
                    <a:srgbClr val="FFFF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0" lvl="0" algn="l" defTabSz="685800" rtl="0" eaLnBrk="1" latinLnBrk="1" hangingPunct="1">
              <a:spcBef>
                <a:spcPct val="0"/>
              </a:spcBef>
              <a:buNone/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26" name="직선 연결선 25"/>
          <p:cNvCxnSpPr/>
          <p:nvPr userDrawn="1"/>
        </p:nvCxnSpPr>
        <p:spPr>
          <a:xfrm>
            <a:off x="218409" y="6580927"/>
            <a:ext cx="8244000" cy="1588"/>
          </a:xfrm>
          <a:prstGeom prst="line">
            <a:avLst/>
          </a:prstGeom>
          <a:ln w="22225"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 descr="유리구슬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577893" y="6372250"/>
            <a:ext cx="438151" cy="628650"/>
          </a:xfrm>
          <a:prstGeom prst="rect">
            <a:avLst/>
          </a:prstGeom>
        </p:spPr>
      </p:pic>
      <p:sp>
        <p:nvSpPr>
          <p:cNvPr id="29" name="슬라이드 번호 개체 틀 5"/>
          <p:cNvSpPr>
            <a:spLocks noGrp="1"/>
          </p:cNvSpPr>
          <p:nvPr userDrawn="1"/>
        </p:nvSpPr>
        <p:spPr>
          <a:xfrm>
            <a:off x="8515978" y="6403207"/>
            <a:ext cx="561974" cy="365125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350" dirty="0">
              <a:solidFill>
                <a:schemeClr val="tx1">
                  <a:lumMod val="75000"/>
                  <a:lumOff val="25000"/>
                </a:scheme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67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" y="544514"/>
            <a:ext cx="9144000" cy="6196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428627" y="1115994"/>
            <a:ext cx="8331443" cy="53229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292"/>
          </a:p>
        </p:txBody>
      </p:sp>
      <p:pic>
        <p:nvPicPr>
          <p:cNvPr id="10" name="Picture 3" descr="sony"/>
          <p:cNvPicPr>
            <a:picLocks noChangeAspect="1" noChangeArrowheads="1" noCrop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2" y="0"/>
            <a:ext cx="9143999" cy="57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Box 15"/>
          <p:cNvSpPr txBox="1">
            <a:spLocks noChangeArrowheads="1"/>
          </p:cNvSpPr>
          <p:nvPr userDrawn="1"/>
        </p:nvSpPr>
        <p:spPr bwMode="auto">
          <a:xfrm>
            <a:off x="0" y="108987"/>
            <a:ext cx="91440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ts val="1846"/>
              </a:lnSpc>
            </a:pPr>
            <a:r>
              <a:rPr lang="en-US" altLang="ko-KR" sz="1662" b="1" i="1" cap="none" spc="-138" dirty="0" smtClean="0">
                <a:ln w="1143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Frontier Leader  of  </a:t>
            </a:r>
            <a:r>
              <a:rPr lang="en-US" altLang="ko-KR" sz="1662" b="1" i="1" cap="none" spc="-138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“Ho</a:t>
            </a:r>
            <a:r>
              <a:rPr lang="en-US" altLang="ko-KR" sz="1662" b="1" i="1" cap="none" spc="-138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ok</a:t>
            </a:r>
            <a:r>
              <a:rPr lang="en-US" altLang="ko-KR" sz="1662" b="1" i="1" cap="none" spc="-138" baseline="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Set”</a:t>
            </a:r>
            <a:endParaRPr lang="ko-KR" altLang="en-US" sz="1662" b="1" i="1" cap="none" spc="-138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 userDrawn="1"/>
        </p:nvSpPr>
        <p:spPr bwMode="auto">
          <a:xfrm rot="16200000">
            <a:off x="-2434198" y="3070563"/>
            <a:ext cx="5256258" cy="38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indent="0" algn="l" defTabSz="914395" rtl="0" eaLnBrk="1" fontAlgn="base" latinLnBrk="1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77" b="1" spc="-138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477" b="1" spc="-138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배 생산성 향상 </a:t>
            </a:r>
            <a:r>
              <a:rPr lang="en-US" altLang="ko-KR" sz="1477" b="1" spc="-138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Hook</a:t>
            </a:r>
            <a:r>
              <a:rPr lang="en-US" altLang="ko-KR" sz="1477" b="1" spc="-138" baseline="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Set</a:t>
            </a:r>
            <a:r>
              <a:rPr lang="ko-KR" altLang="en-US" sz="1477" b="1" spc="-138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77" b="1" spc="-138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77" b="1" spc="-138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전문기업  </a:t>
            </a:r>
            <a:r>
              <a:rPr lang="en-US" altLang="ko-KR" sz="1477" b="1" spc="-138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ROSE</a:t>
            </a:r>
            <a:r>
              <a:rPr lang="en-US" altLang="ko-KR" sz="1477" b="1" spc="-138" baseline="0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77" b="1" spc="-138" baseline="0" dirty="0" err="1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Ltd.Co</a:t>
            </a:r>
            <a:r>
              <a:rPr lang="en-US" altLang="ko-KR" sz="1477" b="1" spc="-138" baseline="0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477" b="1" spc="-138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87864" y="607672"/>
            <a:ext cx="7740352" cy="469009"/>
          </a:xfrm>
          <a:prstGeom prst="rect">
            <a:avLst/>
          </a:prstGeom>
        </p:spPr>
        <p:txBody>
          <a:bodyPr anchor="ctr">
            <a:normAutofit/>
            <a:scene3d>
              <a:camera prst="orthographicFront"/>
              <a:lightRig rig="threePt" dir="t"/>
            </a:scene3d>
            <a:sp3d contourW="12700">
              <a:bevelT w="0" h="0"/>
              <a:contourClr>
                <a:schemeClr val="bg1"/>
              </a:contourClr>
            </a:sp3d>
          </a:bodyPr>
          <a:lstStyle>
            <a:lvl1pPr marL="0" algn="l" defTabSz="685800" rtl="0" eaLnBrk="1" latinLnBrk="1" hangingPunct="1">
              <a:spcBef>
                <a:spcPct val="0"/>
              </a:spcBef>
              <a:buNone/>
              <a:defRPr lang="ko-KR" altLang="en-US" sz="2400" kern="1200" dirty="0">
                <a:gradFill flip="none" rotWithShape="1">
                  <a:gsLst>
                    <a:gs pos="0">
                      <a:schemeClr val="tx1"/>
                    </a:gs>
                    <a:gs pos="100000">
                      <a:srgbClr val="0B2A6F"/>
                    </a:gs>
                  </a:gsLst>
                  <a:lin ang="16200000" scaled="1"/>
                  <a:tileRect/>
                </a:gradFill>
                <a:effectLst>
                  <a:glow rad="127000">
                    <a:srgbClr val="FFFF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0" lvl="0" algn="l" defTabSz="685800" rtl="0" eaLnBrk="1" latinLnBrk="1" hangingPunct="1">
              <a:spcBef>
                <a:spcPct val="0"/>
              </a:spcBef>
              <a:buNone/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6" name="그림 15" descr="유리구슬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577893" y="6372250"/>
            <a:ext cx="438151" cy="628650"/>
          </a:xfrm>
          <a:prstGeom prst="rect">
            <a:avLst/>
          </a:prstGeom>
        </p:spPr>
      </p:pic>
      <p:sp>
        <p:nvSpPr>
          <p:cNvPr id="19" name="슬라이드 번호 개체 틀 5"/>
          <p:cNvSpPr>
            <a:spLocks noGrp="1"/>
          </p:cNvSpPr>
          <p:nvPr userDrawn="1"/>
        </p:nvSpPr>
        <p:spPr>
          <a:xfrm>
            <a:off x="8515978" y="6403207"/>
            <a:ext cx="561974" cy="365125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350" dirty="0">
              <a:solidFill>
                <a:schemeClr val="tx1">
                  <a:lumMod val="75000"/>
                  <a:lumOff val="25000"/>
                </a:schemeClr>
              </a:solidFill>
              <a:latin typeface="Arial Black" pitchFamily="34" charset="0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09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787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" y="544514"/>
            <a:ext cx="9144000" cy="6196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428628" y="1115994"/>
            <a:ext cx="8331443" cy="53229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969"/>
          </a:p>
        </p:txBody>
      </p:sp>
      <p:pic>
        <p:nvPicPr>
          <p:cNvPr id="10" name="Picture 3" descr="sony"/>
          <p:cNvPicPr>
            <a:picLocks noChangeAspect="1" noChangeArrowheads="1" noCrop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3" y="0"/>
            <a:ext cx="9143999" cy="57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Box 15"/>
          <p:cNvSpPr txBox="1">
            <a:spLocks noChangeArrowheads="1"/>
          </p:cNvSpPr>
          <p:nvPr userDrawn="1"/>
        </p:nvSpPr>
        <p:spPr bwMode="auto">
          <a:xfrm>
            <a:off x="0" y="108989"/>
            <a:ext cx="9144000" cy="271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ts val="1385"/>
              </a:lnSpc>
            </a:pPr>
            <a:r>
              <a:rPr lang="en-US" altLang="ko-KR" sz="1247" b="1" i="1" cap="none" spc="-103" dirty="0" smtClean="0">
                <a:ln w="1143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Frontier Leader  of  </a:t>
            </a:r>
            <a:r>
              <a:rPr lang="en-US" altLang="ko-KR" sz="1247" b="1" i="1" cap="none" spc="-103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“Ho</a:t>
            </a:r>
            <a:r>
              <a:rPr lang="en-US" altLang="ko-KR" sz="1247" b="1" i="1" cap="none" spc="-103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ok</a:t>
            </a:r>
            <a:r>
              <a:rPr lang="en-US" altLang="ko-KR" sz="1247" b="1" i="1" cap="none" spc="-103" baseline="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Set”</a:t>
            </a:r>
            <a:endParaRPr lang="ko-KR" altLang="en-US" sz="1247" b="1" i="1" cap="none" spc="-103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284608" y="577311"/>
            <a:ext cx="4499913" cy="19883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indent="0" algn="r" defTabSz="633059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92" b="1" i="1" cap="none" spc="0" baseline="0" dirty="0" smtClean="0">
                <a:ln w="11430"/>
                <a:solidFill>
                  <a:schemeClr val="bg1">
                    <a:lumMod val="5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The World’s No. 1  Products Company</a:t>
            </a:r>
            <a:endParaRPr lang="ko-KR" altLang="en-US" sz="692" b="1" i="1" cap="none" spc="0" dirty="0">
              <a:ln w="11430"/>
              <a:solidFill>
                <a:schemeClr val="bg1">
                  <a:lumMod val="5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87864" y="607674"/>
            <a:ext cx="7740352" cy="469009"/>
          </a:xfrm>
          <a:prstGeom prst="rect">
            <a:avLst/>
          </a:prstGeom>
        </p:spPr>
        <p:txBody>
          <a:bodyPr anchor="ctr">
            <a:normAutofit/>
            <a:scene3d>
              <a:camera prst="orthographicFront"/>
              <a:lightRig rig="threePt" dir="t"/>
            </a:scene3d>
            <a:sp3d contourW="12700">
              <a:bevelT w="0" h="0"/>
              <a:contourClr>
                <a:schemeClr val="bg1"/>
              </a:contourClr>
            </a:sp3d>
          </a:bodyPr>
          <a:lstStyle>
            <a:lvl1pPr marL="0" algn="l" defTabSz="514350" rtl="0" eaLnBrk="1" latinLnBrk="1" hangingPunct="1">
              <a:spcBef>
                <a:spcPct val="0"/>
              </a:spcBef>
              <a:buNone/>
              <a:defRPr lang="ko-KR" altLang="en-US" sz="1800" kern="1200" dirty="0">
                <a:gradFill flip="none" rotWithShape="1">
                  <a:gsLst>
                    <a:gs pos="0">
                      <a:schemeClr val="tx1"/>
                    </a:gs>
                    <a:gs pos="100000">
                      <a:srgbClr val="0B2A6F"/>
                    </a:gs>
                  </a:gsLst>
                  <a:lin ang="16200000" scaled="1"/>
                  <a:tileRect/>
                </a:gradFill>
                <a:effectLst>
                  <a:glow rad="127000">
                    <a:srgbClr val="FFFFFF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0" lvl="0" algn="l" defTabSz="514350" rtl="0" eaLnBrk="1" latinLnBrk="1" hangingPunct="1">
              <a:spcBef>
                <a:spcPct val="0"/>
              </a:spcBef>
              <a:buNone/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6" name="그림 15" descr="유리구슬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577894" y="6372250"/>
            <a:ext cx="438151" cy="628650"/>
          </a:xfrm>
          <a:prstGeom prst="rect">
            <a:avLst/>
          </a:prstGeom>
        </p:spPr>
      </p:pic>
      <p:sp>
        <p:nvSpPr>
          <p:cNvPr id="19" name="슬라이드 번호 개체 틀 5"/>
          <p:cNvSpPr>
            <a:spLocks noGrp="1"/>
          </p:cNvSpPr>
          <p:nvPr userDrawn="1"/>
        </p:nvSpPr>
        <p:spPr>
          <a:xfrm>
            <a:off x="8515978" y="6403209"/>
            <a:ext cx="561974" cy="365125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1F53E-A65F-487F-8F8F-D40F9C63F15F}" type="slidenum">
              <a:rPr lang="ko-KR" altLang="en-US" sz="1013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  <a:ea typeface="HY헤드라인M" pitchFamily="18" charset="-127"/>
              </a:rPr>
              <a:pPr/>
              <a:t>‹#›</a:t>
            </a:fld>
            <a:endParaRPr lang="ko-KR" altLang="en-US" sz="1013" dirty="0">
              <a:solidFill>
                <a:schemeClr val="tx1">
                  <a:lumMod val="75000"/>
                  <a:lumOff val="25000"/>
                </a:schemeClr>
              </a:solidFill>
              <a:latin typeface="Arial Black" pitchFamily="34" charset="0"/>
              <a:ea typeface="HY헤드라인M" pitchFamily="18" charset="-127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 userDrawn="1"/>
        </p:nvSpPr>
        <p:spPr bwMode="auto">
          <a:xfrm rot="16200000">
            <a:off x="-2434198" y="3070563"/>
            <a:ext cx="5256258" cy="38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indent="0" algn="l" defTabSz="914395" rtl="0" eaLnBrk="1" fontAlgn="base" latinLnBrk="1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77" b="1" spc="-138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477" b="1" spc="-138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배 생산성 향상 </a:t>
            </a:r>
            <a:r>
              <a:rPr lang="en-US" altLang="ko-KR" sz="1477" b="1" spc="-138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Hook</a:t>
            </a:r>
            <a:r>
              <a:rPr lang="en-US" altLang="ko-KR" sz="1477" b="1" spc="-138" baseline="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Set</a:t>
            </a:r>
            <a:r>
              <a:rPr lang="ko-KR" altLang="en-US" sz="1477" b="1" spc="-138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77" b="1" spc="-138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77" b="1" spc="-138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전문기업  </a:t>
            </a:r>
            <a:r>
              <a:rPr lang="en-US" altLang="ko-KR" sz="1477" b="1" spc="-138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ROSE</a:t>
            </a:r>
            <a:r>
              <a:rPr lang="en-US" altLang="ko-KR" sz="1477" b="1" spc="-138" baseline="0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77" b="1" spc="-138" baseline="0" dirty="0" err="1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Ltd.Co</a:t>
            </a:r>
            <a:r>
              <a:rPr lang="en-US" altLang="ko-KR" sz="1477" b="1" spc="-138" baseline="0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477" b="1" spc="-138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430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1711-BEAC-4A9C-B62E-F4EDA7E24E5F}" type="datetimeFigureOut">
              <a:rPr lang="ko-KR" altLang="en-US" smtClean="0"/>
              <a:pPr/>
              <a:t>2018-05-10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107F0-1A58-4CDD-ACD2-1DEA88BFF4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846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0" r:id="rId3"/>
    <p:sldLayoutId id="2147483661" r:id="rId4"/>
    <p:sldLayoutId id="2147483662" r:id="rId5"/>
    <p:sldLayoutId id="2147483668" r:id="rId6"/>
    <p:sldLayoutId id="2147483670" r:id="rId7"/>
    <p:sldLayoutId id="2147483671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gif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2ahUKEwiOgOTnk9DZAhVDvLwKHXvjBykQjRx6BAgAEAY&amp;url=http://www.autoherald.co.kr/news/articleView.html?idxno=21931&amp;psig=AOvVaw3Jfvjc2rJnTuvv9_Kv4zp6&amp;ust=1520166536112386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9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jpeg"/><Relationship Id="rId4" Type="http://schemas.openxmlformats.org/officeDocument/2006/relationships/image" Target="../media/image6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jpeg"/><Relationship Id="rId4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jpeg"/><Relationship Id="rId5" Type="http://schemas.microsoft.com/office/2007/relationships/hdphoto" Target="../media/hdphoto1.wdp"/><Relationship Id="rId10" Type="http://schemas.openxmlformats.org/officeDocument/2006/relationships/image" Target="../media/image15.JPG"/><Relationship Id="rId4" Type="http://schemas.openxmlformats.org/officeDocument/2006/relationships/image" Target="../media/image73.png"/><Relationship Id="rId9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4" descr="C:\WINDOWS\바탕 화면\덕은산업\PP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2700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3872298" y="5268218"/>
            <a:ext cx="486600" cy="1944715"/>
          </a:xfrm>
          <a:prstGeom prst="rect">
            <a:avLst/>
          </a:prstGeom>
        </p:spPr>
      </p:pic>
      <p:pic>
        <p:nvPicPr>
          <p:cNvPr id="13" name="Picture 2" descr="http://ktnews.com/news_image/201211/8-2a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451" y="5929330"/>
            <a:ext cx="791722" cy="622489"/>
          </a:xfrm>
          <a:prstGeom prst="ellipse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14" name="직사각형 13"/>
          <p:cNvSpPr/>
          <p:nvPr/>
        </p:nvSpPr>
        <p:spPr>
          <a:xfrm>
            <a:off x="6643702" y="6042808"/>
            <a:ext cx="30146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>
                <a:solidFill>
                  <a:srgbClr val="00B050"/>
                </a:solidFill>
              </a:rPr>
              <a:t>그리고 </a:t>
            </a:r>
            <a:r>
              <a:rPr lang="ko-KR" altLang="en-US" sz="1100" dirty="0">
                <a:solidFill>
                  <a:srgbClr val="00B050"/>
                </a:solidFill>
              </a:rPr>
              <a:t>개발된 </a:t>
            </a:r>
            <a:r>
              <a:rPr lang="en-US" altLang="ko-KR" sz="1100" dirty="0">
                <a:solidFill>
                  <a:srgbClr val="00B050"/>
                </a:solidFill>
              </a:rPr>
              <a:t>Hook Set</a:t>
            </a:r>
            <a:r>
              <a:rPr lang="ko-KR" altLang="en-US" sz="1100" dirty="0">
                <a:solidFill>
                  <a:srgbClr val="00B050"/>
                </a:solidFill>
              </a:rPr>
              <a:t>의 </a:t>
            </a:r>
            <a:endParaRPr lang="en-US" altLang="ko-KR" sz="1100" dirty="0" smtClean="0">
              <a:solidFill>
                <a:srgbClr val="00B050"/>
              </a:solidFill>
            </a:endParaRPr>
          </a:p>
          <a:p>
            <a:r>
              <a:rPr lang="ko-KR" altLang="en-US" sz="1100" dirty="0" smtClean="0">
                <a:solidFill>
                  <a:srgbClr val="00B050"/>
                </a:solidFill>
              </a:rPr>
              <a:t>유사성에서 </a:t>
            </a:r>
            <a:r>
              <a:rPr lang="ko-KR" altLang="en-US" sz="1100" dirty="0">
                <a:solidFill>
                  <a:srgbClr val="00B050"/>
                </a:solidFill>
              </a:rPr>
              <a:t>얻은 영감</a:t>
            </a:r>
            <a:r>
              <a:rPr lang="en-US" altLang="ko-KR" sz="1100" dirty="0">
                <a:solidFill>
                  <a:srgbClr val="00B050"/>
                </a:solidFill>
              </a:rPr>
              <a:t>?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9189" y="6042807"/>
            <a:ext cx="25697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>
                <a:solidFill>
                  <a:srgbClr val="00B050"/>
                </a:solidFill>
              </a:rPr>
              <a:t>혼돈 속에 </a:t>
            </a:r>
            <a:r>
              <a:rPr lang="ko-KR" altLang="en-US" sz="1100" dirty="0">
                <a:solidFill>
                  <a:srgbClr val="00B050"/>
                </a:solidFill>
              </a:rPr>
              <a:t>나타나는 나비 </a:t>
            </a:r>
            <a:r>
              <a:rPr lang="ko-KR" altLang="en-US" sz="1100" dirty="0" smtClean="0">
                <a:solidFill>
                  <a:srgbClr val="00B050"/>
                </a:solidFill>
              </a:rPr>
              <a:t>모양의</a:t>
            </a:r>
            <a:endParaRPr lang="en-US" altLang="ko-KR" sz="1100" dirty="0" smtClean="0">
              <a:solidFill>
                <a:srgbClr val="00B050"/>
              </a:solidFill>
            </a:endParaRPr>
          </a:p>
          <a:p>
            <a:r>
              <a:rPr lang="ko-KR" altLang="en-US" sz="1100" dirty="0" smtClean="0">
                <a:solidFill>
                  <a:srgbClr val="00B050"/>
                </a:solidFill>
              </a:rPr>
              <a:t>끌개</a:t>
            </a:r>
            <a:r>
              <a:rPr lang="en-US" altLang="ko-KR" sz="1100" dirty="0">
                <a:solidFill>
                  <a:srgbClr val="00B050"/>
                </a:solidFill>
              </a:rPr>
              <a:t>(Attractor),</a:t>
            </a:r>
            <a:r>
              <a:rPr lang="ko-KR" altLang="en-US" sz="1100" dirty="0">
                <a:solidFill>
                  <a:srgbClr val="00B050"/>
                </a:solidFill>
              </a:rPr>
              <a:t>명주 </a:t>
            </a:r>
            <a:r>
              <a:rPr lang="ko-KR" altLang="en-US" sz="1100" dirty="0" smtClean="0">
                <a:solidFill>
                  <a:srgbClr val="00B050"/>
                </a:solidFill>
              </a:rPr>
              <a:t>실타래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77800" y="836712"/>
            <a:ext cx="8801100" cy="1944216"/>
          </a:xfrm>
          <a:prstGeom prst="rect">
            <a:avLst/>
          </a:prstGeom>
          <a:noFill/>
          <a:ln>
            <a:noFill/>
          </a:ln>
          <a:effectLst>
            <a:outerShdw dist="63500" dir="3187806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3399"/>
                    </a:gs>
                    <a:gs pos="100000">
                      <a:schemeClr val="bg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>
              <a:spcBef>
                <a:spcPct val="0"/>
              </a:spcBef>
              <a:defRPr kumimoji="1" sz="2400" b="1">
                <a:solidFill>
                  <a:srgbClr val="003399"/>
                </a:solidFill>
                <a:latin typeface="Tahoma" pitchFamily="34" charset="0"/>
                <a:ea typeface="HY견고딕" pitchFamily="18" charset="-127"/>
              </a:defRPr>
            </a:lvl1pPr>
            <a:lvl2pPr algn="l">
              <a:spcBef>
                <a:spcPct val="0"/>
              </a:spcBef>
              <a:defRPr kumimoji="1" sz="2400" b="1">
                <a:solidFill>
                  <a:srgbClr val="003399"/>
                </a:solidFill>
                <a:latin typeface="Tahoma" pitchFamily="34" charset="0"/>
                <a:ea typeface="HY견고딕" pitchFamily="18" charset="-127"/>
              </a:defRPr>
            </a:lvl2pPr>
            <a:lvl3pPr algn="l">
              <a:spcBef>
                <a:spcPct val="0"/>
              </a:spcBef>
              <a:defRPr kumimoji="1" sz="2400" b="1">
                <a:solidFill>
                  <a:srgbClr val="003399"/>
                </a:solidFill>
                <a:latin typeface="Tahoma" pitchFamily="34" charset="0"/>
                <a:ea typeface="HY견고딕" pitchFamily="18" charset="-127"/>
              </a:defRPr>
            </a:lvl3pPr>
            <a:lvl4pPr algn="l">
              <a:spcBef>
                <a:spcPct val="0"/>
              </a:spcBef>
              <a:defRPr kumimoji="1" sz="2400" b="1">
                <a:solidFill>
                  <a:srgbClr val="003399"/>
                </a:solidFill>
                <a:latin typeface="Tahoma" pitchFamily="34" charset="0"/>
                <a:ea typeface="HY견고딕" pitchFamily="18" charset="-127"/>
              </a:defRPr>
            </a:lvl4pPr>
            <a:lvl5pPr algn="l">
              <a:spcBef>
                <a:spcPct val="0"/>
              </a:spcBef>
              <a:defRPr kumimoji="1" sz="2400" b="1">
                <a:solidFill>
                  <a:srgbClr val="003399"/>
                </a:solidFill>
                <a:latin typeface="Tahoma" pitchFamily="34" charset="0"/>
                <a:ea typeface="HY견고딕" pitchFamily="18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3399"/>
                </a:solidFill>
                <a:latin typeface="Tahoma" pitchFamily="34" charset="0"/>
                <a:ea typeface="HY견고딕" pitchFamily="18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3399"/>
                </a:solidFill>
                <a:latin typeface="Tahoma" pitchFamily="34" charset="0"/>
                <a:ea typeface="HY견고딕" pitchFamily="18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3399"/>
                </a:solidFill>
                <a:latin typeface="Tahoma" pitchFamily="34" charset="0"/>
                <a:ea typeface="HY견고딕" pitchFamily="18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3399"/>
                </a:solidFill>
                <a:latin typeface="Tahoma" pitchFamily="34" charset="0"/>
                <a:ea typeface="HY견고딕" pitchFamily="18" charset="-127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ko-KR" sz="6000" dirty="0" smtClean="0">
                <a:solidFill>
                  <a:schemeClr val="bg1"/>
                </a:solidFill>
              </a:rPr>
              <a:t>ROSE </a:t>
            </a:r>
            <a:r>
              <a:rPr lang="en-US" altLang="ko-KR" sz="6000" smtClean="0">
                <a:solidFill>
                  <a:schemeClr val="bg1"/>
                </a:solidFill>
              </a:rPr>
              <a:t>HOOK </a:t>
            </a:r>
          </a:p>
          <a:p>
            <a:pPr algn="ctr">
              <a:lnSpc>
                <a:spcPct val="100000"/>
              </a:lnSpc>
            </a:pPr>
            <a:r>
              <a:rPr lang="en-US" altLang="ko-KR" sz="6000" smtClean="0">
                <a:solidFill>
                  <a:schemeClr val="bg1"/>
                </a:solidFill>
              </a:rPr>
              <a:t>BIZ </a:t>
            </a:r>
            <a:r>
              <a:rPr lang="en-US" altLang="ko-KR" sz="6000" dirty="0" smtClean="0">
                <a:solidFill>
                  <a:schemeClr val="bg1"/>
                </a:solidFill>
              </a:rPr>
              <a:t>PLAN</a:t>
            </a:r>
            <a:endParaRPr lang="en-US" altLang="ko-KR" sz="66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74" t="28143" r="14912" b="61538"/>
          <a:stretch/>
        </p:blipFill>
        <p:spPr>
          <a:xfrm>
            <a:off x="3592663" y="3920517"/>
            <a:ext cx="2016225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5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http://piglinghook.com/images/01_01_00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72" y="1556792"/>
            <a:ext cx="2210705" cy="2135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piglinghook.com/images/01_01_003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556792"/>
            <a:ext cx="2421431" cy="2135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http://piglinghook.com/images/01_01_004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35" y="1556792"/>
            <a:ext cx="2351189" cy="2135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419038" y="3759228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  <a:ea typeface="굴림" panose="020B0600000101010101" pitchFamily="50" charset="-127"/>
              </a:rPr>
              <a:t>Juki(</a:t>
            </a:r>
            <a:r>
              <a:rPr lang="ko-KR" altLang="en-US" dirty="0" smtClean="0">
                <a:latin typeface="+mj-lt"/>
                <a:ea typeface="굴림" panose="020B0600000101010101" pitchFamily="50" charset="-127"/>
              </a:rPr>
              <a:t>일본</a:t>
            </a:r>
            <a:r>
              <a:rPr lang="en-US" altLang="ko-KR" dirty="0" smtClean="0">
                <a:latin typeface="+mj-lt"/>
                <a:ea typeface="굴림" panose="020B0600000101010101" pitchFamily="50" charset="-127"/>
              </a:rPr>
              <a:t>)</a:t>
            </a:r>
            <a:endParaRPr lang="ko-KR" altLang="en-US" dirty="0">
              <a:latin typeface="+mj-lt"/>
              <a:ea typeface="굴림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19368" y="377137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  <a:ea typeface="굴림" panose="020B0600000101010101" pitchFamily="50" charset="-127"/>
              </a:rPr>
              <a:t>Brother(</a:t>
            </a:r>
            <a:r>
              <a:rPr lang="ko-KR" altLang="en-US" dirty="0" smtClean="0">
                <a:latin typeface="+mj-lt"/>
                <a:ea typeface="굴림" panose="020B0600000101010101" pitchFamily="50" charset="-127"/>
              </a:rPr>
              <a:t>일본</a:t>
            </a:r>
            <a:r>
              <a:rPr lang="en-US" altLang="ko-KR" dirty="0" smtClean="0">
                <a:latin typeface="+mj-lt"/>
                <a:ea typeface="굴림" panose="020B0600000101010101" pitchFamily="50" charset="-127"/>
              </a:rPr>
              <a:t>)</a:t>
            </a:r>
            <a:endParaRPr lang="ko-KR" altLang="en-US" dirty="0">
              <a:latin typeface="+mj-lt"/>
              <a:ea typeface="굴림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76822" y="3830666"/>
            <a:ext cx="211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  <a:ea typeface="굴림" panose="020B0600000101010101" pitchFamily="50" charset="-127"/>
              </a:rPr>
              <a:t>Sunstar(</a:t>
            </a:r>
            <a:r>
              <a:rPr lang="ko-KR" altLang="en-US" dirty="0" smtClean="0">
                <a:latin typeface="+mj-lt"/>
                <a:ea typeface="굴림" panose="020B0600000101010101" pitchFamily="50" charset="-127"/>
              </a:rPr>
              <a:t>한국 </a:t>
            </a:r>
            <a:r>
              <a:rPr lang="en-US" altLang="ko-KR" dirty="0" smtClean="0">
                <a:latin typeface="+mj-lt"/>
                <a:ea typeface="굴림" panose="020B0600000101010101" pitchFamily="50" charset="-127"/>
              </a:rPr>
              <a:t>1</a:t>
            </a:r>
            <a:r>
              <a:rPr lang="ko-KR" altLang="en-US" dirty="0" smtClean="0">
                <a:latin typeface="+mj-lt"/>
                <a:ea typeface="굴림" panose="020B0600000101010101" pitchFamily="50" charset="-127"/>
              </a:rPr>
              <a:t>위</a:t>
            </a:r>
            <a:r>
              <a:rPr lang="en-US" altLang="ko-KR" dirty="0" smtClean="0">
                <a:latin typeface="+mj-lt"/>
                <a:ea typeface="굴림" panose="020B0600000101010101" pitchFamily="50" charset="-127"/>
              </a:rPr>
              <a:t>)</a:t>
            </a:r>
            <a:endParaRPr lang="ko-KR" altLang="en-US" dirty="0">
              <a:latin typeface="+mj-lt"/>
              <a:ea typeface="굴림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28728" y="5845750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  <a:ea typeface="굴림" panose="020B0600000101010101" pitchFamily="50" charset="-127"/>
              </a:rPr>
              <a:t>[</a:t>
            </a:r>
            <a:r>
              <a:rPr lang="ko-KR" altLang="en-US" dirty="0" smtClean="0">
                <a:latin typeface="+mj-lt"/>
                <a:ea typeface="굴림" panose="020B0600000101010101" pitchFamily="50" charset="-127"/>
              </a:rPr>
              <a:t>자수기</a:t>
            </a:r>
            <a:r>
              <a:rPr lang="ko-KR" altLang="en-US" dirty="0" smtClean="0">
                <a:ea typeface="굴림" panose="020B0600000101010101" pitchFamily="50" charset="-127"/>
              </a:rPr>
              <a:t> </a:t>
            </a:r>
            <a:r>
              <a:rPr lang="ko-KR" altLang="en-US" dirty="0" err="1" smtClean="0">
                <a:ea typeface="굴림" panose="020B0600000101010101" pitchFamily="50" charset="-127"/>
              </a:rPr>
              <a:t>바늘수에</a:t>
            </a:r>
            <a:r>
              <a:rPr lang="ko-KR" altLang="en-US" dirty="0" smtClean="0">
                <a:ea typeface="굴림" panose="020B0600000101010101" pitchFamily="50" charset="-127"/>
              </a:rPr>
              <a:t> 비례</a:t>
            </a:r>
            <a:r>
              <a:rPr lang="en-US" altLang="ko-KR" dirty="0" smtClean="0">
                <a:latin typeface="+mj-lt"/>
                <a:ea typeface="굴림" panose="020B0600000101010101" pitchFamily="50" charset="-127"/>
              </a:rPr>
              <a:t>]</a:t>
            </a:r>
            <a:endParaRPr lang="ko-KR" altLang="en-US" dirty="0">
              <a:latin typeface="+mj-lt"/>
              <a:ea typeface="굴림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286380" y="5786454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  <a:ea typeface="굴림" panose="020B0600000101010101" pitchFamily="50" charset="-127"/>
              </a:rPr>
              <a:t>[</a:t>
            </a:r>
            <a:r>
              <a:rPr lang="ko-KR" altLang="en-US" dirty="0" smtClean="0">
                <a:latin typeface="+mj-lt"/>
                <a:ea typeface="굴림" panose="020B0600000101010101" pitchFamily="50" charset="-127"/>
              </a:rPr>
              <a:t>누비기</a:t>
            </a:r>
            <a:r>
              <a:rPr lang="en-US" altLang="ko-KR" dirty="0" smtClean="0">
                <a:latin typeface="+mj-lt"/>
                <a:ea typeface="굴림" panose="020B0600000101010101" pitchFamily="50" charset="-127"/>
              </a:rPr>
              <a:t>-</a:t>
            </a:r>
            <a:r>
              <a:rPr lang="ko-KR" altLang="en-US" dirty="0" err="1" smtClean="0">
                <a:latin typeface="+mj-lt"/>
                <a:ea typeface="굴림" panose="020B0600000101010101" pitchFamily="50" charset="-127"/>
              </a:rPr>
              <a:t>바늘수에</a:t>
            </a:r>
            <a:r>
              <a:rPr lang="ko-KR" altLang="en-US" dirty="0" smtClean="0">
                <a:latin typeface="+mj-lt"/>
                <a:ea typeface="굴림" panose="020B0600000101010101" pitchFamily="50" charset="-127"/>
              </a:rPr>
              <a:t> 비례</a:t>
            </a:r>
            <a:r>
              <a:rPr lang="en-US" altLang="ko-KR" dirty="0" smtClean="0">
                <a:latin typeface="+mj-lt"/>
                <a:ea typeface="굴림" panose="020B0600000101010101" pitchFamily="50" charset="-127"/>
              </a:rPr>
              <a:t>]</a:t>
            </a:r>
            <a:endParaRPr lang="ko-KR" altLang="en-US" dirty="0">
              <a:latin typeface="+mj-lt"/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Hook set &amp; </a:t>
            </a:r>
            <a:r>
              <a:rPr lang="ko-KR" altLang="en-US" dirty="0" smtClean="0"/>
              <a:t>재봉틀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 l="44532" t="31250" r="32616" b="51042"/>
          <a:stretch>
            <a:fillRect/>
          </a:stretch>
        </p:blipFill>
        <p:spPr bwMode="auto">
          <a:xfrm>
            <a:off x="1928794" y="4572008"/>
            <a:ext cx="2786082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2" descr="https://3.bp.blogspot.com/-nAm3Q0hsUEo/U-wjKIQc03I/AAAAAAAAUE0/xVEgoc7Il18/w506-h351/%EC%95%84%EB%A7%88%EC%A1%B4%2B%ED%95%B4%EC%99%B8%EC%A7%81%EA%B5%AC%2B%ED%95%AB%EB%94%9C%2B%2B%EB%B8%8C%EB%9D%BC%EB%8D%94%EB%AF%B8%EC%8B%B1%2BSE400%2B%2B%EC%BB%B4%ED%93%A8%ED%84%B0%EB%B4%89%EC%A0%9C%ED%95%98%EB%8A%94%2B4%2B%C3%97%2B4%2B%EC%9E%90%EC%88%98%EA%B8%B0%2B%2BBrother%2BSE400%2BCombination%2BComputerized%2BSewing%2Band%2B4x4%2BEmbroidery%2BMachine%2BWith%2B67%2BBuilt-in%2BStitches%2C%2B70%2BBuilt-in%2BDesigns%2C%2B5%2BLettering%2BFonts%2B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0" y="4143380"/>
            <a:ext cx="1500198" cy="10419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[광성기공사]부천시퀼팅기,누비기계전문업체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29256" y="4143380"/>
            <a:ext cx="2500330" cy="15150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431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087473"/>
              </p:ext>
            </p:extLst>
          </p:nvPr>
        </p:nvGraphicFramePr>
        <p:xfrm>
          <a:off x="539552" y="1707561"/>
          <a:ext cx="7715307" cy="39290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927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8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지적재산권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01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특허권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발명의 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명칭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HY그래픽" pitchFamily="18" charset="-127"/>
                          <a:ea typeface="HY그래픽" pitchFamily="18" charset="-127"/>
                        </a:rPr>
                        <a:t>재봉틀 </a:t>
                      </a:r>
                      <a:r>
                        <a:rPr lang="ko-KR" altLang="en-US" sz="1200" dirty="0" err="1" smtClean="0">
                          <a:latin typeface="HY그래픽" pitchFamily="18" charset="-127"/>
                          <a:ea typeface="HY그래픽" pitchFamily="18" charset="-127"/>
                        </a:rPr>
                        <a:t>밑실공급장치</a:t>
                      </a:r>
                      <a:endParaRPr lang="ko-KR" altLang="en-US" sz="1200" dirty="0"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90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고안자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심용군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권리자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심용군</a:t>
                      </a:r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090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출원번호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2009-0061103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추가출원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출원중</a:t>
                      </a:r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9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등록번호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10-1032967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등록일자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2011.04.27</a:t>
                      </a:r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8252" y="1643050"/>
            <a:ext cx="2594276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지적재산권 현황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68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657029" y="2799912"/>
            <a:ext cx="5701185" cy="925090"/>
            <a:chOff x="3347567" y="2981764"/>
            <a:chExt cx="5028239" cy="640393"/>
          </a:xfrm>
        </p:grpSpPr>
        <p:pic>
          <p:nvPicPr>
            <p:cNvPr id="4" name="그림 3" descr="캘리그라피_써클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lum bright="10000" contrast="20000"/>
            </a:blip>
            <a:stretch>
              <a:fillRect/>
            </a:stretch>
          </p:blipFill>
          <p:spPr>
            <a:xfrm>
              <a:off x="3347567" y="2981764"/>
              <a:ext cx="693063" cy="640393"/>
            </a:xfrm>
            <a:prstGeom prst="rect">
              <a:avLst/>
            </a:prstGeom>
          </p:spPr>
        </p:pic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3483744" y="3121918"/>
              <a:ext cx="388937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r>
                <a:rPr lang="en-US" altLang="ko-KR" sz="2400" b="1">
                  <a:solidFill>
                    <a:schemeClr val="bg1"/>
                  </a:solidFill>
                  <a:latin typeface="HY견명조" pitchFamily="18" charset="-127"/>
                  <a:ea typeface="HY견명조" pitchFamily="18" charset="-127"/>
                </a:rPr>
                <a:t>Ⅰ</a:t>
              </a: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4367368" y="3140968"/>
              <a:ext cx="4008438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HY견고딕" pitchFamily="18" charset="-127"/>
                </a:rPr>
                <a:t>발명품의 개요</a:t>
              </a:r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+mj-lt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92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G_743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98" y="44624"/>
            <a:ext cx="5476106" cy="6750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Oval 5"/>
          <p:cNvSpPr>
            <a:spLocks noChangeArrowheads="1"/>
          </p:cNvSpPr>
          <p:nvPr/>
        </p:nvSpPr>
        <p:spPr bwMode="auto">
          <a:xfrm>
            <a:off x="1259632" y="4012761"/>
            <a:ext cx="2066925" cy="1341438"/>
          </a:xfrm>
          <a:prstGeom prst="ellips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36" name="TextBox 3"/>
          <p:cNvSpPr txBox="1">
            <a:spLocks noChangeArrowheads="1"/>
          </p:cNvSpPr>
          <p:nvPr/>
        </p:nvSpPr>
        <p:spPr bwMode="auto">
          <a:xfrm>
            <a:off x="5643570" y="3077174"/>
            <a:ext cx="3048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명품매장에서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백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만원에 팔리고 있는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가방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~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가격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만큼 완벽할까요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 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60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animBg="1"/>
      <p:bldP spid="184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IMG_743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16075"/>
            <a:ext cx="5867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Oval 4"/>
          <p:cNvSpPr>
            <a:spLocks noChangeArrowheads="1"/>
          </p:cNvSpPr>
          <p:nvPr/>
        </p:nvSpPr>
        <p:spPr bwMode="auto">
          <a:xfrm>
            <a:off x="1279508" y="4143380"/>
            <a:ext cx="863600" cy="790575"/>
          </a:xfrm>
          <a:prstGeom prst="ellips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88224" y="3545900"/>
            <a:ext cx="2016224" cy="5847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옥의 티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?  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460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MG_743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7625" y="785794"/>
            <a:ext cx="7548583" cy="566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Oval 3"/>
          <p:cNvSpPr>
            <a:spLocks noChangeArrowheads="1"/>
          </p:cNvSpPr>
          <p:nvPr/>
        </p:nvSpPr>
        <p:spPr bwMode="auto">
          <a:xfrm rot="354469">
            <a:off x="2101850" y="3465513"/>
            <a:ext cx="4062413" cy="854075"/>
          </a:xfrm>
          <a:prstGeom prst="ellips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518215" y="3785173"/>
            <a:ext cx="1643074" cy="1126429"/>
            <a:chOff x="1518215" y="3785173"/>
            <a:chExt cx="1643074" cy="1126429"/>
          </a:xfrm>
        </p:grpSpPr>
        <p:sp>
          <p:nvSpPr>
            <p:cNvPr id="20484" name="AutoShape 4"/>
            <p:cNvSpPr>
              <a:spLocks noChangeArrowheads="1"/>
            </p:cNvSpPr>
            <p:nvPr/>
          </p:nvSpPr>
          <p:spPr bwMode="auto">
            <a:xfrm>
              <a:off x="1518215" y="4360104"/>
              <a:ext cx="1643074" cy="551498"/>
            </a:xfrm>
            <a:prstGeom prst="upArrowCallout">
              <a:avLst>
                <a:gd name="adj1" fmla="val 136289"/>
                <a:gd name="adj2" fmla="val 136278"/>
                <a:gd name="adj3" fmla="val 16667"/>
                <a:gd name="adj4" fmla="val 66667"/>
              </a:avLst>
            </a:prstGeom>
            <a:solidFill>
              <a:srgbClr val="FFFF99"/>
            </a:solidFill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995C7A"/>
              </a:prstShdw>
            </a:effectLst>
          </p:spPr>
          <p:txBody>
            <a:bodyPr wrap="square" anchor="ctr">
              <a:spAutoFit/>
            </a:bodyPr>
            <a:lstStyle/>
            <a:p>
              <a:r>
                <a:rPr lang="ko-KR" altLang="en-US" dirty="0" smtClean="0"/>
                <a:t>바늘구멍불량</a:t>
              </a:r>
              <a:endParaRPr lang="en-US" altLang="ko-KR" dirty="0" smtClean="0"/>
            </a:p>
          </p:txBody>
        </p:sp>
        <p:cxnSp>
          <p:nvCxnSpPr>
            <p:cNvPr id="20486" name="꺾인 연결선 8"/>
            <p:cNvCxnSpPr>
              <a:cxnSpLocks noChangeShapeType="1"/>
            </p:cNvCxnSpPr>
            <p:nvPr/>
          </p:nvCxnSpPr>
          <p:spPr bwMode="auto">
            <a:xfrm rot="5400000" flipH="1" flipV="1">
              <a:off x="2154808" y="3970117"/>
              <a:ext cx="522288" cy="152400"/>
            </a:xfrm>
            <a:prstGeom prst="bentConnector3">
              <a:avLst>
                <a:gd name="adj1" fmla="val 50000"/>
              </a:avLst>
            </a:prstGeom>
            <a:noFill/>
            <a:ln w="5715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3" name="그룹 2"/>
          <p:cNvGrpSpPr/>
          <p:nvPr/>
        </p:nvGrpSpPr>
        <p:grpSpPr>
          <a:xfrm>
            <a:off x="3536890" y="2822507"/>
            <a:ext cx="2143140" cy="1115539"/>
            <a:chOff x="3643306" y="2742089"/>
            <a:chExt cx="2143140" cy="1115539"/>
          </a:xfrm>
        </p:grpSpPr>
        <p:sp>
          <p:nvSpPr>
            <p:cNvPr id="20485" name="AutoShape 5"/>
            <p:cNvSpPr>
              <a:spLocks noChangeArrowheads="1"/>
            </p:cNvSpPr>
            <p:nvPr/>
          </p:nvSpPr>
          <p:spPr bwMode="auto">
            <a:xfrm>
              <a:off x="3643306" y="2742089"/>
              <a:ext cx="2143140" cy="551498"/>
            </a:xfrm>
            <a:prstGeom prst="downArrowCallout">
              <a:avLst>
                <a:gd name="adj1" fmla="val 43494"/>
                <a:gd name="adj2" fmla="val 87882"/>
                <a:gd name="adj3" fmla="val 25667"/>
                <a:gd name="adj4" fmla="val 66667"/>
              </a:avLst>
            </a:prstGeom>
            <a:solidFill>
              <a:srgbClr val="FFCC99"/>
            </a:solidFill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995C7A"/>
              </a:prstShdw>
            </a:effectLst>
          </p:spPr>
          <p:txBody>
            <a:bodyPr wrap="square" anchor="ctr">
              <a:spAutoFit/>
            </a:bodyPr>
            <a:lstStyle/>
            <a:p>
              <a:r>
                <a:rPr lang="ko-KR" altLang="en-US" dirty="0"/>
                <a:t>실</a:t>
              </a:r>
              <a:r>
                <a:rPr lang="en-US" altLang="ko-KR" dirty="0"/>
                <a:t>(</a:t>
              </a:r>
              <a:r>
                <a:rPr lang="ko-KR" altLang="en-US" dirty="0"/>
                <a:t>絲</a:t>
              </a:r>
              <a:r>
                <a:rPr lang="en-US" altLang="ko-KR" dirty="0"/>
                <a:t>)</a:t>
              </a:r>
              <a:r>
                <a:rPr lang="ko-KR" altLang="en-US" dirty="0"/>
                <a:t>의 단절</a:t>
              </a:r>
              <a:r>
                <a:rPr lang="en-US" altLang="ko-KR" dirty="0"/>
                <a:t>/</a:t>
              </a:r>
              <a:r>
                <a:rPr lang="ko-KR" altLang="en-US" dirty="0" smtClean="0"/>
                <a:t>연결</a:t>
              </a:r>
              <a:r>
                <a:rPr lang="en-US" altLang="ko-KR" dirty="0" smtClean="0"/>
                <a:t>     </a:t>
              </a:r>
            </a:p>
          </p:txBody>
        </p:sp>
        <p:cxnSp>
          <p:nvCxnSpPr>
            <p:cNvPr id="20487" name="직선 화살표 연결선 12"/>
            <p:cNvCxnSpPr>
              <a:cxnSpLocks noChangeShapeType="1"/>
              <a:stCxn id="20485" idx="2"/>
            </p:cNvCxnSpPr>
            <p:nvPr/>
          </p:nvCxnSpPr>
          <p:spPr bwMode="auto">
            <a:xfrm flipH="1">
              <a:off x="4357686" y="3293587"/>
              <a:ext cx="357190" cy="564041"/>
            </a:xfrm>
            <a:prstGeom prst="straightConnector1">
              <a:avLst/>
            </a:prstGeom>
            <a:noFill/>
            <a:ln w="76200" algn="ctr">
              <a:solidFill>
                <a:srgbClr val="C00000"/>
              </a:solidFill>
              <a:round/>
              <a:headEnd/>
              <a:tailEnd type="arrow" w="med" len="med"/>
            </a:ln>
          </p:spPr>
        </p:cxnSp>
      </p:grpSp>
      <p:sp>
        <p:nvSpPr>
          <p:cNvPr id="8" name="TextBox 7"/>
          <p:cNvSpPr txBox="1"/>
          <p:nvPr/>
        </p:nvSpPr>
        <p:spPr>
          <a:xfrm>
            <a:off x="71406" y="71414"/>
            <a:ext cx="7297316" cy="5847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아래 불량으로 인해 발생하는 비용은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?  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027839" y="2924944"/>
            <a:ext cx="2822617" cy="2409817"/>
            <a:chOff x="5572132" y="4448183"/>
            <a:chExt cx="2822617" cy="2409817"/>
          </a:xfrm>
        </p:grpSpPr>
        <p:pic>
          <p:nvPicPr>
            <p:cNvPr id="11" name="Picture 2" descr="에어백 바느질에 대한 이미지 검색결과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 l="30082"/>
            <a:stretch>
              <a:fillRect/>
            </a:stretch>
          </p:blipFill>
          <p:spPr bwMode="auto">
            <a:xfrm>
              <a:off x="5572132" y="4448183"/>
              <a:ext cx="2822617" cy="2409817"/>
            </a:xfrm>
            <a:prstGeom prst="rect">
              <a:avLst/>
            </a:prstGeom>
            <a:noFill/>
          </p:spPr>
        </p:pic>
        <p:sp>
          <p:nvSpPr>
            <p:cNvPr id="13" name="직사각형 12"/>
            <p:cNvSpPr/>
            <p:nvPr/>
          </p:nvSpPr>
          <p:spPr>
            <a:xfrm>
              <a:off x="5786446" y="6143644"/>
              <a:ext cx="2125903" cy="646331"/>
            </a:xfrm>
            <a:prstGeom prst="rect">
              <a:avLst/>
            </a:prstGeom>
            <a:solidFill>
              <a:srgbClr val="FF9999"/>
            </a:solidFill>
          </p:spPr>
          <p:txBody>
            <a:bodyPr wrap="none">
              <a:spAutoFit/>
            </a:bodyPr>
            <a:lstStyle/>
            <a:p>
              <a:r>
                <a:rPr lang="ko-KR" altLang="en-US" dirty="0" err="1" smtClean="0"/>
                <a:t>밑실</a:t>
              </a:r>
              <a:r>
                <a:rPr lang="ko-KR" altLang="en-US" dirty="0" smtClean="0"/>
                <a:t> 소진</a:t>
              </a:r>
              <a:endParaRPr lang="en-US" altLang="ko-KR" dirty="0" smtClean="0"/>
            </a:p>
            <a:p>
              <a:r>
                <a:rPr lang="en-US" altLang="ko-KR" dirty="0" smtClean="0"/>
                <a:t>=</a:t>
              </a:r>
              <a:r>
                <a:rPr lang="ko-KR" altLang="en-US" dirty="0" smtClean="0"/>
                <a:t>불량이 된 에어백</a:t>
              </a:r>
              <a:endParaRPr lang="ko-KR" altLang="en-US" dirty="0"/>
            </a:p>
          </p:txBody>
        </p:sp>
        <p:cxnSp>
          <p:nvCxnSpPr>
            <p:cNvPr id="14" name="직선 화살표 연결선 12"/>
            <p:cNvCxnSpPr>
              <a:cxnSpLocks noChangeShapeType="1"/>
            </p:cNvCxnSpPr>
            <p:nvPr/>
          </p:nvCxnSpPr>
          <p:spPr bwMode="auto">
            <a:xfrm rot="5400000" flipH="1" flipV="1">
              <a:off x="6644496" y="5928536"/>
              <a:ext cx="428628" cy="1588"/>
            </a:xfrm>
            <a:prstGeom prst="straightConnector1">
              <a:avLst/>
            </a:prstGeom>
            <a:noFill/>
            <a:ln w="76200" algn="ctr">
              <a:solidFill>
                <a:srgbClr val="C00000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4851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1073150" y="-3656013"/>
            <a:ext cx="673100" cy="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>
            <a:outerShdw dist="35921" dir="2700000" sy="50000" rotWithShape="0">
              <a:srgbClr val="875B0D">
                <a:alpha val="70000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21507" name="Picture 4" descr="IMG_25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502" y="1371079"/>
            <a:ext cx="1563688" cy="2643187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21508" name="Picture 10" descr="IMG_2779"/>
          <p:cNvPicPr>
            <a:picLocks noChangeAspect="1" noChangeArrowheads="1"/>
          </p:cNvPicPr>
          <p:nvPr/>
        </p:nvPicPr>
        <p:blipFill>
          <a:blip r:embed="rId3" cstate="print"/>
          <a:srcRect l="13901" t="35184" r="27740" b="9224"/>
          <a:stretch>
            <a:fillRect/>
          </a:stretch>
        </p:blipFill>
        <p:spPr bwMode="auto">
          <a:xfrm>
            <a:off x="2857488" y="1361554"/>
            <a:ext cx="2473325" cy="1171575"/>
          </a:xfrm>
          <a:prstGeom prst="rect">
            <a:avLst/>
          </a:prstGeom>
          <a:noFill/>
          <a:ln w="38100" cmpd="dbl" algn="ctr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21509" name="Picture 8" descr="IMG_280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73381" y="2729979"/>
            <a:ext cx="2484437" cy="1284287"/>
          </a:xfrm>
          <a:prstGeom prst="rect">
            <a:avLst/>
          </a:prstGeom>
          <a:noFill/>
          <a:ln w="38100" cmpd="dbl" algn="ctr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21510" name="Picture 9" descr="IMG_2795"/>
          <p:cNvPicPr>
            <a:picLocks noChangeAspect="1" noChangeArrowheads="1"/>
          </p:cNvPicPr>
          <p:nvPr/>
        </p:nvPicPr>
        <p:blipFill>
          <a:blip r:embed="rId5" cstate="print"/>
          <a:srcRect b="27968"/>
          <a:stretch>
            <a:fillRect/>
          </a:stretch>
        </p:blipFill>
        <p:spPr bwMode="auto">
          <a:xfrm>
            <a:off x="6662737" y="2963344"/>
            <a:ext cx="1787525" cy="1037160"/>
          </a:xfrm>
          <a:prstGeom prst="rect">
            <a:avLst/>
          </a:prstGeom>
          <a:noFill/>
          <a:ln w="38100" cmpd="dbl" algn="ctr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21511" name="Picture 9" descr="IMG_293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59562" y="1284833"/>
            <a:ext cx="1790700" cy="1439862"/>
          </a:xfrm>
          <a:prstGeom prst="rect">
            <a:avLst/>
          </a:prstGeom>
          <a:noFill/>
          <a:ln w="38100" cmpd="dbl" algn="ctr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21512" name="AutoShape 39"/>
          <p:cNvSpPr>
            <a:spLocks noChangeArrowheads="1"/>
          </p:cNvSpPr>
          <p:nvPr/>
        </p:nvSpPr>
        <p:spPr bwMode="auto">
          <a:xfrm>
            <a:off x="2285984" y="1143000"/>
            <a:ext cx="431800" cy="3095625"/>
          </a:xfrm>
          <a:prstGeom prst="homePlate">
            <a:avLst>
              <a:gd name="adj" fmla="val 94116"/>
            </a:avLst>
          </a:prstGeom>
          <a:gradFill rotWithShape="1">
            <a:gsLst>
              <a:gs pos="0">
                <a:srgbClr val="FFF1F8"/>
              </a:gs>
              <a:gs pos="100000">
                <a:srgbClr val="FF99CC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513" name="AutoShape 40"/>
          <p:cNvSpPr>
            <a:spLocks noChangeArrowheads="1"/>
          </p:cNvSpPr>
          <p:nvPr/>
        </p:nvSpPr>
        <p:spPr bwMode="auto">
          <a:xfrm>
            <a:off x="4143372" y="1885429"/>
            <a:ext cx="360362" cy="287337"/>
          </a:xfrm>
          <a:prstGeom prst="roundRect">
            <a:avLst>
              <a:gd name="adj" fmla="val 5676"/>
            </a:avLst>
          </a:prstGeom>
          <a:noFill/>
          <a:ln w="19050" cap="rnd" algn="ctr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1514" name="AutoShape 41"/>
          <p:cNvSpPr>
            <a:spLocks noChangeArrowheads="1"/>
          </p:cNvSpPr>
          <p:nvPr/>
        </p:nvSpPr>
        <p:spPr bwMode="auto">
          <a:xfrm>
            <a:off x="2857488" y="3143248"/>
            <a:ext cx="500066" cy="380048"/>
          </a:xfrm>
          <a:prstGeom prst="roundRect">
            <a:avLst>
              <a:gd name="adj" fmla="val 5676"/>
            </a:avLst>
          </a:prstGeom>
          <a:noFill/>
          <a:ln w="19050" cap="rnd" algn="ctr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/>
          </a:p>
        </p:txBody>
      </p:sp>
      <p:sp>
        <p:nvSpPr>
          <p:cNvPr id="2" name="AutoShape 5"/>
          <p:cNvSpPr>
            <a:spLocks noChangeArrowheads="1"/>
          </p:cNvSpPr>
          <p:nvPr/>
        </p:nvSpPr>
        <p:spPr bwMode="auto">
          <a:xfrm rot="-5400000">
            <a:off x="1722883" y="2637110"/>
            <a:ext cx="1577975" cy="363538"/>
          </a:xfrm>
          <a:prstGeom prst="roundRect">
            <a:avLst>
              <a:gd name="adj" fmla="val 16667"/>
            </a:avLst>
          </a:prstGeom>
          <a:noFill/>
          <a:ln w="6350" algn="ctr">
            <a:noFill/>
            <a:round/>
            <a:headEnd/>
            <a:tailEnd/>
          </a:ln>
          <a:effectLst>
            <a:outerShdw dist="35921" dir="2700000" sy="50000" rotWithShape="0">
              <a:srgbClr val="875B0D">
                <a:alpha val="70000"/>
              </a:srgbClr>
            </a:outerShdw>
          </a:effectLst>
        </p:spPr>
        <p:txBody>
          <a:bodyPr wrap="none">
            <a:spAutoFit/>
          </a:bodyPr>
          <a:lstStyle/>
          <a:p>
            <a:pPr marL="873125" lvl="2" indent="-228600">
              <a:buFont typeface="Wingdings" pitchFamily="2" charset="2"/>
              <a:buNone/>
              <a:defRPr/>
            </a:pPr>
            <a:r>
              <a:rPr lang="en-US" altLang="ko-KR" sz="1600" b="1">
                <a:solidFill>
                  <a:srgbClr val="142C3F"/>
                </a:solidFill>
                <a:latin typeface="Century Gothic" pitchFamily="34" charset="0"/>
              </a:rPr>
              <a:t>Rework</a:t>
            </a:r>
          </a:p>
        </p:txBody>
      </p:sp>
      <p:sp>
        <p:nvSpPr>
          <p:cNvPr id="3" name="AutoShape 5"/>
          <p:cNvSpPr>
            <a:spLocks noChangeArrowheads="1"/>
          </p:cNvSpPr>
          <p:nvPr/>
        </p:nvSpPr>
        <p:spPr bwMode="auto">
          <a:xfrm>
            <a:off x="467965" y="4071416"/>
            <a:ext cx="1833562" cy="293688"/>
          </a:xfrm>
          <a:prstGeom prst="roundRect">
            <a:avLst>
              <a:gd name="adj" fmla="val 16667"/>
            </a:avLst>
          </a:prstGeom>
          <a:noFill/>
          <a:ln w="6350" algn="ctr">
            <a:noFill/>
            <a:round/>
            <a:headEnd/>
            <a:tailEnd/>
          </a:ln>
          <a:effectLst>
            <a:outerShdw dist="35921" dir="2700000" sy="50000" rotWithShape="0">
              <a:srgbClr val="875B0D">
                <a:alpha val="70000"/>
              </a:srgbClr>
            </a:outerShdw>
          </a:effectLst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altLang="ko-KR" sz="1200" b="1">
                <a:solidFill>
                  <a:srgbClr val="142C3F"/>
                </a:solidFill>
                <a:latin typeface="Century Gothic" pitchFamily="34" charset="0"/>
              </a:rPr>
              <a:t>[Defect of loose stitch]</a:t>
            </a: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3143240" y="4042841"/>
            <a:ext cx="1866900" cy="293688"/>
          </a:xfrm>
          <a:prstGeom prst="roundRect">
            <a:avLst>
              <a:gd name="adj" fmla="val 16667"/>
            </a:avLst>
          </a:prstGeom>
          <a:noFill/>
          <a:ln w="6350" algn="ctr">
            <a:noFill/>
            <a:round/>
            <a:headEnd/>
            <a:tailEnd/>
          </a:ln>
          <a:effectLst>
            <a:outerShdw dist="35921" dir="2700000" sy="50000" rotWithShape="0">
              <a:srgbClr val="875B0D">
                <a:alpha val="70000"/>
              </a:srgbClr>
            </a:outerShdw>
          </a:effectLst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altLang="ko-KR" sz="1200" b="1" dirty="0">
                <a:solidFill>
                  <a:srgbClr val="142C3F"/>
                </a:solidFill>
                <a:latin typeface="Century Gothic" pitchFamily="34" charset="0"/>
              </a:rPr>
              <a:t>[Defect : needle holes]</a:t>
            </a:r>
          </a:p>
        </p:txBody>
      </p:sp>
      <p:sp>
        <p:nvSpPr>
          <p:cNvPr id="21518" name="AutoShape 48"/>
          <p:cNvSpPr>
            <a:spLocks noChangeArrowheads="1"/>
          </p:cNvSpPr>
          <p:nvPr/>
        </p:nvSpPr>
        <p:spPr bwMode="auto">
          <a:xfrm>
            <a:off x="5497522" y="1214422"/>
            <a:ext cx="431800" cy="3095625"/>
          </a:xfrm>
          <a:prstGeom prst="homePlate">
            <a:avLst>
              <a:gd name="adj" fmla="val 94116"/>
            </a:avLst>
          </a:prstGeom>
          <a:gradFill rotWithShape="1">
            <a:gsLst>
              <a:gs pos="0">
                <a:srgbClr val="FFF1F8"/>
              </a:gs>
              <a:gs pos="100000">
                <a:srgbClr val="FF99CC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 rot="16200000">
            <a:off x="5022502" y="2463279"/>
            <a:ext cx="2547937" cy="363538"/>
          </a:xfrm>
          <a:prstGeom prst="roundRect">
            <a:avLst>
              <a:gd name="adj" fmla="val 16667"/>
            </a:avLst>
          </a:prstGeom>
          <a:noFill/>
          <a:ln w="6350" algn="ctr">
            <a:noFill/>
            <a:round/>
            <a:headEnd/>
            <a:tailEnd/>
          </a:ln>
          <a:effectLst>
            <a:outerShdw dist="35921" dir="2700000" sy="50000" rotWithShape="0">
              <a:srgbClr val="875B0D">
                <a:alpha val="70000"/>
              </a:srgbClr>
            </a:outerShdw>
          </a:effectLst>
        </p:spPr>
        <p:txBody>
          <a:bodyPr wrap="none">
            <a:spAutoFit/>
          </a:bodyPr>
          <a:lstStyle/>
          <a:p>
            <a:pPr marL="873125" lvl="2" indent="-228600">
              <a:buFont typeface="Wingdings" pitchFamily="2" charset="2"/>
              <a:buNone/>
              <a:defRPr/>
            </a:pPr>
            <a:r>
              <a:rPr lang="en-US" altLang="ko-KR" sz="1600" b="1" dirty="0">
                <a:solidFill>
                  <a:srgbClr val="142C3F"/>
                </a:solidFill>
                <a:latin typeface="Century Gothic" pitchFamily="34" charset="0"/>
              </a:rPr>
              <a:t>Connecting work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6786578" y="4042841"/>
            <a:ext cx="1430338" cy="293688"/>
          </a:xfrm>
          <a:prstGeom prst="roundRect">
            <a:avLst>
              <a:gd name="adj" fmla="val 16667"/>
            </a:avLst>
          </a:prstGeom>
          <a:noFill/>
          <a:ln w="6350" algn="ctr">
            <a:noFill/>
            <a:round/>
            <a:headEnd/>
            <a:tailEnd/>
          </a:ln>
          <a:effectLst>
            <a:outerShdw dist="35921" dir="2700000" sy="50000" rotWithShape="0">
              <a:srgbClr val="875B0D">
                <a:alpha val="70000"/>
              </a:srgbClr>
            </a:outerShdw>
          </a:effectLst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altLang="ko-KR" sz="1200" b="1" dirty="0">
                <a:solidFill>
                  <a:srgbClr val="142C3F"/>
                </a:solidFill>
                <a:latin typeface="Century Gothic" pitchFamily="34" charset="0"/>
              </a:rPr>
              <a:t>[Defect : sewing]</a:t>
            </a:r>
          </a:p>
        </p:txBody>
      </p:sp>
      <p:sp>
        <p:nvSpPr>
          <p:cNvPr id="21521" name="AutoShape 51"/>
          <p:cNvSpPr>
            <a:spLocks noChangeArrowheads="1"/>
          </p:cNvSpPr>
          <p:nvPr/>
        </p:nvSpPr>
        <p:spPr bwMode="auto">
          <a:xfrm>
            <a:off x="7208861" y="1568440"/>
            <a:ext cx="720725" cy="431800"/>
          </a:xfrm>
          <a:prstGeom prst="roundRect">
            <a:avLst>
              <a:gd name="adj" fmla="val 5676"/>
            </a:avLst>
          </a:prstGeom>
          <a:noFill/>
          <a:ln w="19050" cap="rnd" algn="ctr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1522" name="AutoShape 52"/>
          <p:cNvSpPr>
            <a:spLocks noChangeArrowheads="1"/>
          </p:cNvSpPr>
          <p:nvPr/>
        </p:nvSpPr>
        <p:spPr bwMode="auto">
          <a:xfrm>
            <a:off x="6699118" y="3477256"/>
            <a:ext cx="1368425" cy="431800"/>
          </a:xfrm>
          <a:prstGeom prst="roundRect">
            <a:avLst>
              <a:gd name="adj" fmla="val 5676"/>
            </a:avLst>
          </a:prstGeom>
          <a:noFill/>
          <a:ln w="19050" cap="rnd" algn="ctr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1523" name="AutoShape 53"/>
          <p:cNvSpPr>
            <a:spLocks noChangeArrowheads="1"/>
          </p:cNvSpPr>
          <p:nvPr/>
        </p:nvSpPr>
        <p:spPr bwMode="auto">
          <a:xfrm>
            <a:off x="714348" y="2354258"/>
            <a:ext cx="1500198" cy="380048"/>
          </a:xfrm>
          <a:prstGeom prst="roundRect">
            <a:avLst>
              <a:gd name="adj" fmla="val 5676"/>
            </a:avLst>
          </a:prstGeom>
          <a:noFill/>
          <a:ln w="19050" cap="rnd" algn="ctr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/>
          </a:p>
        </p:txBody>
      </p:sp>
      <p:sp>
        <p:nvSpPr>
          <p:cNvPr id="36" name="AutoShape 47" descr="6"/>
          <p:cNvSpPr>
            <a:spLocks noChangeArrowheads="1"/>
          </p:cNvSpPr>
          <p:nvPr/>
        </p:nvSpPr>
        <p:spPr bwMode="gray">
          <a:xfrm flipH="1">
            <a:off x="475456" y="4762500"/>
            <a:ext cx="4453733" cy="1464032"/>
          </a:xfrm>
          <a:prstGeom prst="roundRect">
            <a:avLst>
              <a:gd name="adj" fmla="val 3231"/>
            </a:avLst>
          </a:prstGeom>
          <a:blipFill dpi="0" rotWithShape="0">
            <a:blip r:embed="rId7" cstate="print"/>
            <a:srcRect/>
            <a:stretch>
              <a:fillRect/>
            </a:stretch>
          </a:blipFill>
          <a:ln w="3175" algn="ctr">
            <a:solidFill>
              <a:srgbClr val="FF0066"/>
            </a:solidFill>
            <a:round/>
            <a:headEnd/>
            <a:tailEnd/>
          </a:ln>
          <a:effectLst>
            <a:outerShdw dist="35921" dir="2700000" algn="ctr" rotWithShape="0">
              <a:srgbClr val="BBE0E3"/>
            </a:outerShdw>
          </a:effectLst>
        </p:spPr>
        <p:txBody>
          <a:bodyPr lIns="18000" tIns="18000" rIns="18000" bIns="18000"/>
          <a:lstStyle/>
          <a:p>
            <a:pPr>
              <a:defRPr/>
            </a:pPr>
            <a:r>
              <a:rPr lang="ko-KR" altLang="en-US" sz="1400" dirty="0">
                <a:latin typeface="Arial Narrow" pitchFamily="34" charset="0"/>
              </a:rPr>
              <a:t> 이런 불량은 </a:t>
            </a:r>
            <a:r>
              <a:rPr lang="en-US" altLang="ko-KR" sz="1400" dirty="0">
                <a:latin typeface="굴림" pitchFamily="50" charset="-127"/>
              </a:rPr>
              <a:t>1</a:t>
            </a:r>
            <a:r>
              <a:rPr lang="ko-KR" altLang="en-US" sz="1400" dirty="0">
                <a:latin typeface="굴림" pitchFamily="50" charset="-127"/>
              </a:rPr>
              <a:t>회 공정이 완료되기 전</a:t>
            </a:r>
            <a:r>
              <a:rPr lang="en-US" altLang="ko-KR" sz="1400" dirty="0" smtClean="0">
                <a:latin typeface="굴림" pitchFamily="50" charset="-127"/>
              </a:rPr>
              <a:t>,</a:t>
            </a:r>
            <a:r>
              <a:rPr lang="ko-KR" altLang="en-US" sz="1400" dirty="0" smtClean="0">
                <a:latin typeface="굴림" pitchFamily="50" charset="-127"/>
              </a:rPr>
              <a:t> </a:t>
            </a:r>
            <a:r>
              <a:rPr lang="ko-KR" altLang="en-US" sz="1400" dirty="0">
                <a:latin typeface="굴림" pitchFamily="50" charset="-127"/>
              </a:rPr>
              <a:t>공정 진행 </a:t>
            </a:r>
            <a:r>
              <a:rPr lang="ko-KR" altLang="en-US" sz="1400" dirty="0" smtClean="0">
                <a:latin typeface="굴림" pitchFamily="50" charset="-127"/>
              </a:rPr>
              <a:t>중</a:t>
            </a:r>
            <a:endParaRPr lang="en-US" altLang="ko-KR" sz="1400" dirty="0" smtClean="0">
              <a:latin typeface="굴림" pitchFamily="50" charset="-127"/>
            </a:endParaRPr>
          </a:p>
          <a:p>
            <a:pPr>
              <a:defRPr/>
            </a:pPr>
            <a:r>
              <a:rPr lang="ko-KR" altLang="en-US" sz="1400" dirty="0" err="1" smtClean="0">
                <a:latin typeface="굴림" pitchFamily="50" charset="-127"/>
              </a:rPr>
              <a:t>밑실이</a:t>
            </a:r>
            <a:r>
              <a:rPr lang="ko-KR" altLang="en-US" sz="1400" dirty="0" smtClean="0">
                <a:latin typeface="굴림" pitchFamily="50" charset="-127"/>
              </a:rPr>
              <a:t> </a:t>
            </a:r>
            <a:r>
              <a:rPr lang="ko-KR" altLang="en-US" sz="1400" dirty="0">
                <a:latin typeface="굴림" pitchFamily="50" charset="-127"/>
              </a:rPr>
              <a:t>소진되어 </a:t>
            </a:r>
            <a:r>
              <a:rPr lang="ko-KR" altLang="en-US" sz="1600" u="sng" dirty="0">
                <a:solidFill>
                  <a:srgbClr val="FF0000"/>
                </a:solidFill>
                <a:latin typeface="굴림" pitchFamily="50" charset="-127"/>
              </a:rPr>
              <a:t>밑실</a:t>
            </a:r>
            <a:r>
              <a:rPr lang="ko-KR" altLang="en-US" sz="1400" u="sng" dirty="0">
                <a:solidFill>
                  <a:srgbClr val="FF0000"/>
                </a:solidFill>
                <a:latin typeface="굴림" pitchFamily="50" charset="-127"/>
              </a:rPr>
              <a:t> </a:t>
            </a:r>
            <a:r>
              <a:rPr lang="ko-KR" altLang="en-US" sz="1600" u="sng" dirty="0">
                <a:solidFill>
                  <a:srgbClr val="FF0000"/>
                </a:solidFill>
                <a:latin typeface="굴림" pitchFamily="50" charset="-127"/>
              </a:rPr>
              <a:t>없이</a:t>
            </a:r>
            <a:r>
              <a:rPr lang="ko-KR" altLang="en-US" sz="1400" u="sng" dirty="0">
                <a:solidFill>
                  <a:srgbClr val="FF0000"/>
                </a:solidFill>
                <a:latin typeface="굴림" pitchFamily="50" charset="-127"/>
              </a:rPr>
              <a:t> </a:t>
            </a:r>
            <a:r>
              <a:rPr lang="ko-KR" altLang="en-US" sz="1400" u="sng" dirty="0">
                <a:latin typeface="굴림" pitchFamily="50" charset="-127"/>
              </a:rPr>
              <a:t>윗실로만 봉제</a:t>
            </a:r>
            <a:r>
              <a:rPr lang="ko-KR" altLang="en-US" sz="1400" dirty="0">
                <a:latin typeface="굴림" pitchFamily="50" charset="-127"/>
              </a:rPr>
              <a:t>가 이루어지기 </a:t>
            </a:r>
            <a:r>
              <a:rPr lang="ko-KR" altLang="en-US" sz="1400" dirty="0" smtClean="0">
                <a:latin typeface="굴림" pitchFamily="50" charset="-127"/>
              </a:rPr>
              <a:t>때문이다</a:t>
            </a:r>
            <a:r>
              <a:rPr lang="en-US" altLang="ko-KR" sz="1400" dirty="0" smtClean="0">
                <a:latin typeface="굴림" pitchFamily="50" charset="-127"/>
              </a:rPr>
              <a:t>.</a:t>
            </a:r>
            <a:endParaRPr lang="en-US" altLang="ko-KR" sz="1400" dirty="0">
              <a:latin typeface="굴림" pitchFamily="50" charset="-127"/>
            </a:endParaRPr>
          </a:p>
          <a:p>
            <a:pPr>
              <a:defRPr/>
            </a:pPr>
            <a:endParaRPr lang="en-US" altLang="ko-KR" sz="1400" dirty="0">
              <a:latin typeface="굴림" pitchFamily="50" charset="-127"/>
            </a:endParaRPr>
          </a:p>
          <a:p>
            <a:pPr>
              <a:defRPr/>
            </a:pPr>
            <a:r>
              <a:rPr lang="ko-KR" altLang="en-US" sz="1400" dirty="0">
                <a:latin typeface="굴림" pitchFamily="50" charset="-127"/>
              </a:rPr>
              <a:t>결국은 옆 그림처럼 윗실에 비해 </a:t>
            </a:r>
            <a:r>
              <a:rPr lang="ko-KR" altLang="en-US" sz="1400" u="sng" dirty="0">
                <a:latin typeface="굴림" pitchFamily="50" charset="-127"/>
              </a:rPr>
              <a:t>밑실이 워낙 적게 </a:t>
            </a:r>
            <a:endParaRPr lang="en-US" altLang="ko-KR" sz="1400" u="sng" dirty="0" smtClean="0">
              <a:latin typeface="굴림" pitchFamily="50" charset="-127"/>
            </a:endParaRPr>
          </a:p>
          <a:p>
            <a:pPr>
              <a:defRPr/>
            </a:pPr>
            <a:r>
              <a:rPr lang="ko-KR" altLang="en-US" sz="1400" u="sng" dirty="0" smtClean="0">
                <a:latin typeface="굴림" pitchFamily="50" charset="-127"/>
              </a:rPr>
              <a:t>감겨</a:t>
            </a:r>
            <a:r>
              <a:rPr lang="ko-KR" altLang="en-US" sz="1400" dirty="0" smtClean="0">
                <a:latin typeface="굴림" pitchFamily="50" charset="-127"/>
              </a:rPr>
              <a:t>있다는 </a:t>
            </a:r>
            <a:r>
              <a:rPr lang="ko-KR" altLang="en-US" sz="1400" dirty="0">
                <a:latin typeface="굴림" pitchFamily="50" charset="-127"/>
              </a:rPr>
              <a:t>것이 </a:t>
            </a:r>
            <a:r>
              <a:rPr lang="ko-KR" altLang="en-US" sz="1600" dirty="0">
                <a:solidFill>
                  <a:srgbClr val="FF0000"/>
                </a:solidFill>
                <a:latin typeface="굴림" pitchFamily="50" charset="-127"/>
              </a:rPr>
              <a:t>불량의 </a:t>
            </a:r>
            <a:r>
              <a:rPr lang="ko-KR" altLang="en-US" sz="1600" dirty="0" smtClean="0">
                <a:solidFill>
                  <a:srgbClr val="FF0000"/>
                </a:solidFill>
                <a:latin typeface="굴림" pitchFamily="50" charset="-127"/>
              </a:rPr>
              <a:t>원인</a:t>
            </a:r>
            <a:r>
              <a:rPr lang="ko-KR" altLang="en-US" sz="1400" dirty="0" smtClean="0">
                <a:latin typeface="굴림" pitchFamily="50" charset="-127"/>
              </a:rPr>
              <a:t>이 된다</a:t>
            </a:r>
            <a:r>
              <a:rPr lang="en-US" altLang="ko-KR" sz="1400" dirty="0" smtClean="0">
                <a:latin typeface="굴림" pitchFamily="50" charset="-127"/>
              </a:rPr>
              <a:t>.</a:t>
            </a:r>
            <a:endParaRPr lang="en-US" altLang="ko-KR" sz="1400" dirty="0">
              <a:latin typeface="굴림" pitchFamily="50" charset="-127"/>
            </a:endParaRPr>
          </a:p>
        </p:txBody>
      </p:sp>
      <p:pic>
        <p:nvPicPr>
          <p:cNvPr id="21526" name="Picture 18" descr="IMG_7828"/>
          <p:cNvPicPr>
            <a:picLocks noChangeAspect="1" noChangeArrowheads="1"/>
          </p:cNvPicPr>
          <p:nvPr/>
        </p:nvPicPr>
        <p:blipFill>
          <a:blip r:embed="rId8" cstate="print"/>
          <a:srcRect l="4722" t="7851" r="7922"/>
          <a:stretch>
            <a:fillRect/>
          </a:stretch>
        </p:blipFill>
        <p:spPr bwMode="auto">
          <a:xfrm>
            <a:off x="5357818" y="4643446"/>
            <a:ext cx="2643206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원인은 밑실</a:t>
            </a:r>
            <a:endParaRPr lang="ko-KR" altLang="en-US" dirty="0"/>
          </a:p>
        </p:txBody>
      </p:sp>
      <p:sp>
        <p:nvSpPr>
          <p:cNvPr id="9" name="타원형 설명선 8"/>
          <p:cNvSpPr/>
          <p:nvPr/>
        </p:nvSpPr>
        <p:spPr>
          <a:xfrm>
            <a:off x="321695" y="1687983"/>
            <a:ext cx="1535661" cy="383695"/>
          </a:xfrm>
          <a:prstGeom prst="wedgeEllipseCallout">
            <a:avLst>
              <a:gd name="adj1" fmla="val 18641"/>
              <a:gd name="adj2" fmla="val 110689"/>
            </a:avLst>
          </a:prstGeom>
          <a:solidFill>
            <a:schemeClr val="bg1"/>
          </a:solidFill>
          <a:ln w="3175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rPr>
              <a:t>헛박음질</a:t>
            </a:r>
            <a:endParaRPr lang="ko-KR" altLang="en-US" sz="1600" dirty="0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1" name="타원형 설명선 30"/>
          <p:cNvSpPr/>
          <p:nvPr/>
        </p:nvSpPr>
        <p:spPr>
          <a:xfrm>
            <a:off x="6468276" y="786619"/>
            <a:ext cx="1846248" cy="407458"/>
          </a:xfrm>
          <a:prstGeom prst="wedgeEllipseCallout">
            <a:avLst>
              <a:gd name="adj1" fmla="val 8971"/>
              <a:gd name="adj2" fmla="val 121621"/>
            </a:avLst>
          </a:prstGeom>
          <a:solidFill>
            <a:schemeClr val="bg1"/>
          </a:solidFill>
          <a:ln w="31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rPr>
              <a:t>이중박음질</a:t>
            </a:r>
            <a:endParaRPr lang="ko-KR" altLang="en-US" sz="1600" dirty="0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2" name="타원형 설명선 31"/>
          <p:cNvSpPr/>
          <p:nvPr/>
        </p:nvSpPr>
        <p:spPr>
          <a:xfrm>
            <a:off x="6479964" y="2747212"/>
            <a:ext cx="1988137" cy="377258"/>
          </a:xfrm>
          <a:prstGeom prst="wedgeEllipseCallout">
            <a:avLst>
              <a:gd name="adj1" fmla="val -14670"/>
              <a:gd name="adj2" fmla="val 89908"/>
            </a:avLst>
          </a:prstGeom>
          <a:solidFill>
            <a:schemeClr val="bg1"/>
          </a:solidFill>
          <a:ln w="31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rPr>
              <a:t>이어 박음질</a:t>
            </a:r>
            <a:endParaRPr lang="ko-KR" altLang="en-US" sz="1600" dirty="0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타원형 설명선 32"/>
          <p:cNvSpPr/>
          <p:nvPr/>
        </p:nvSpPr>
        <p:spPr>
          <a:xfrm>
            <a:off x="3495087" y="2679746"/>
            <a:ext cx="1988137" cy="377258"/>
          </a:xfrm>
          <a:prstGeom prst="wedgeEllipseCallout">
            <a:avLst>
              <a:gd name="adj1" fmla="val -53785"/>
              <a:gd name="adj2" fmla="val 60460"/>
            </a:avLst>
          </a:prstGeom>
          <a:solidFill>
            <a:schemeClr val="bg1"/>
          </a:solidFill>
          <a:ln w="3175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rPr>
              <a:t>이중박음질</a:t>
            </a:r>
            <a:endParaRPr lang="ko-KR" altLang="en-US" sz="1600" dirty="0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4" name="타원형 설명선 33"/>
          <p:cNvSpPr/>
          <p:nvPr/>
        </p:nvSpPr>
        <p:spPr>
          <a:xfrm>
            <a:off x="3058333" y="1404663"/>
            <a:ext cx="1846248" cy="407458"/>
          </a:xfrm>
          <a:prstGeom prst="wedgeEllipseCallout">
            <a:avLst>
              <a:gd name="adj1" fmla="val 16377"/>
              <a:gd name="adj2" fmla="val 60798"/>
            </a:avLst>
          </a:prstGeom>
          <a:solidFill>
            <a:schemeClr val="bg1"/>
          </a:solidFill>
          <a:ln w="3175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rPr>
              <a:t>잘못 박음질</a:t>
            </a:r>
            <a:endParaRPr lang="ko-KR" altLang="en-US" sz="1600" dirty="0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048543" y="5236900"/>
            <a:ext cx="1555905" cy="1150226"/>
            <a:chOff x="6984871" y="5401555"/>
            <a:chExt cx="1214445" cy="714380"/>
          </a:xfrm>
        </p:grpSpPr>
        <p:sp>
          <p:nvSpPr>
            <p:cNvPr id="35" name="오른쪽 화살표 34"/>
            <p:cNvSpPr/>
            <p:nvPr/>
          </p:nvSpPr>
          <p:spPr>
            <a:xfrm rot="10800000">
              <a:off x="6984871" y="5401555"/>
              <a:ext cx="1214445" cy="71438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/>
            </a:p>
          </p:txBody>
        </p:sp>
        <p:sp>
          <p:nvSpPr>
            <p:cNvPr id="21527" name="TextBox 23"/>
            <p:cNvSpPr txBox="1">
              <a:spLocks noChangeArrowheads="1"/>
            </p:cNvSpPr>
            <p:nvPr/>
          </p:nvSpPr>
          <p:spPr bwMode="auto">
            <a:xfrm>
              <a:off x="7385790" y="5606775"/>
              <a:ext cx="642942" cy="2867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bg1"/>
                    </a:solidFill>
                  </a:ln>
                </a:rPr>
                <a:t>밑실</a:t>
              </a:r>
            </a:p>
          </p:txBody>
        </p:sp>
      </p:grpSp>
      <p:sp>
        <p:nvSpPr>
          <p:cNvPr id="39" name="타원 38"/>
          <p:cNvSpPr/>
          <p:nvPr/>
        </p:nvSpPr>
        <p:spPr>
          <a:xfrm>
            <a:off x="6413366" y="5530578"/>
            <a:ext cx="571504" cy="50006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08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아이젠영문2차재발주뒤-5"/>
          <p:cNvPicPr>
            <a:picLocks noChangeAspect="1" noChangeArrowheads="1"/>
          </p:cNvPicPr>
          <p:nvPr/>
        </p:nvPicPr>
        <p:blipFill>
          <a:blip r:embed="rId2" cstate="print"/>
          <a:srcRect l="5811" t="17433" r="69109" b="66182"/>
          <a:stretch>
            <a:fillRect/>
          </a:stretch>
        </p:blipFill>
        <p:spPr bwMode="auto">
          <a:xfrm>
            <a:off x="485081" y="1643050"/>
            <a:ext cx="8137525" cy="261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5621338" y="1835150"/>
            <a:ext cx="342900" cy="247650"/>
          </a:xfrm>
          <a:prstGeom prst="roundRect">
            <a:avLst>
              <a:gd name="adj" fmla="val 16667"/>
            </a:avLst>
          </a:prstGeom>
          <a:noFill/>
          <a:ln w="6350" algn="ctr">
            <a:noFill/>
            <a:round/>
            <a:headEnd/>
            <a:tailEnd/>
          </a:ln>
          <a:effectLst>
            <a:outerShdw dist="35921" dir="2700000" sy="50000" rotWithShape="0">
              <a:srgbClr val="875B0D">
                <a:alpha val="70000"/>
              </a:srgb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  <a:buFontTx/>
              <a:buChar char="•"/>
              <a:defRPr/>
            </a:pPr>
            <a:r>
              <a:rPr lang="ko-KR" altLang="en-US" sz="1200" dirty="0">
                <a:latin typeface="Century Gothic" pitchFamily="34" charset="0"/>
                <a:ea typeface="돋움" pitchFamily="50" charset="-127"/>
              </a:rPr>
              <a:t> </a:t>
            </a:r>
          </a:p>
        </p:txBody>
      </p:sp>
      <p:sp>
        <p:nvSpPr>
          <p:cNvPr id="23557" name="AutoShape 16"/>
          <p:cNvSpPr>
            <a:spLocks noChangeArrowheads="1"/>
          </p:cNvSpPr>
          <p:nvPr/>
        </p:nvSpPr>
        <p:spPr bwMode="auto">
          <a:xfrm>
            <a:off x="4613275" y="2916238"/>
            <a:ext cx="1008063" cy="863600"/>
          </a:xfrm>
          <a:prstGeom prst="wedgeRoundRectCallout">
            <a:avLst>
              <a:gd name="adj1" fmla="val 130787"/>
              <a:gd name="adj2" fmla="val -52574"/>
              <a:gd name="adj3" fmla="val 1666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1000" dirty="0" err="1">
                <a:solidFill>
                  <a:schemeClr val="tx2"/>
                </a:solidFill>
              </a:rPr>
              <a:t>윗실</a:t>
            </a:r>
            <a:r>
              <a:rPr lang="en-US" altLang="ko-KR" sz="1000" dirty="0">
                <a:solidFill>
                  <a:schemeClr val="tx2"/>
                </a:solidFill>
              </a:rPr>
              <a:t>(</a:t>
            </a:r>
            <a:r>
              <a:rPr lang="ko-KR" altLang="en-US" sz="1000" dirty="0">
                <a:solidFill>
                  <a:srgbClr val="FF0066"/>
                </a:solidFill>
              </a:rPr>
              <a:t>적색</a:t>
            </a:r>
            <a:r>
              <a:rPr lang="en-US" altLang="ko-KR" sz="1000" dirty="0">
                <a:solidFill>
                  <a:schemeClr val="tx2"/>
                </a:solidFill>
              </a:rPr>
              <a:t>)</a:t>
            </a:r>
            <a:r>
              <a:rPr lang="ko-KR" altLang="en-US" sz="1000" dirty="0">
                <a:solidFill>
                  <a:schemeClr val="tx2"/>
                </a:solidFill>
              </a:rPr>
              <a:t>이 밑실보빈</a:t>
            </a:r>
            <a:r>
              <a:rPr lang="en-US" altLang="ko-KR" sz="1000" dirty="0">
                <a:solidFill>
                  <a:schemeClr val="tx2"/>
                </a:solidFill>
              </a:rPr>
              <a:t>(</a:t>
            </a:r>
            <a:r>
              <a:rPr lang="ko-KR" altLang="en-US" sz="1000" dirty="0">
                <a:solidFill>
                  <a:srgbClr val="000099"/>
                </a:solidFill>
              </a:rPr>
              <a:t>청색</a:t>
            </a:r>
            <a:r>
              <a:rPr lang="en-US" altLang="ko-KR" sz="1000" dirty="0">
                <a:solidFill>
                  <a:schemeClr val="tx2"/>
                </a:solidFill>
              </a:rPr>
              <a:t>)</a:t>
            </a:r>
            <a:r>
              <a:rPr lang="ko-KR" altLang="en-US" sz="1000" dirty="0">
                <a:solidFill>
                  <a:schemeClr val="tx2"/>
                </a:solidFill>
              </a:rPr>
              <a:t>을 완전히감싸면서 매듭</a:t>
            </a:r>
            <a:r>
              <a:rPr lang="en-US" altLang="ko-KR" sz="1000" dirty="0">
                <a:solidFill>
                  <a:schemeClr val="tx2"/>
                </a:solidFill>
              </a:rPr>
              <a:t>(</a:t>
            </a:r>
            <a:r>
              <a:rPr lang="ko-KR" altLang="en-US" sz="1000" dirty="0">
                <a:solidFill>
                  <a:schemeClr val="tx2"/>
                </a:solidFill>
              </a:rPr>
              <a:t>줄넘기</a:t>
            </a:r>
            <a:r>
              <a:rPr lang="en-US" altLang="ko-KR" sz="10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3558" name="AutoShape 17"/>
          <p:cNvSpPr>
            <a:spLocks noChangeArrowheads="1"/>
          </p:cNvSpPr>
          <p:nvPr/>
        </p:nvSpPr>
        <p:spPr bwMode="auto">
          <a:xfrm>
            <a:off x="4613275" y="2914650"/>
            <a:ext cx="1008063" cy="863600"/>
          </a:xfrm>
          <a:prstGeom prst="wedgeRoundRectCallout">
            <a:avLst>
              <a:gd name="adj1" fmla="val 178347"/>
              <a:gd name="adj2" fmla="val 32171"/>
              <a:gd name="adj3" fmla="val 16667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ko-KR" altLang="en-US" sz="1000"/>
          </a:p>
        </p:txBody>
      </p:sp>
      <p:sp>
        <p:nvSpPr>
          <p:cNvPr id="23559" name="TextBox 9"/>
          <p:cNvSpPr txBox="1">
            <a:spLocks noChangeArrowheads="1"/>
          </p:cNvSpPr>
          <p:nvPr/>
        </p:nvSpPr>
        <p:spPr bwMode="auto">
          <a:xfrm>
            <a:off x="373063" y="4712483"/>
            <a:ext cx="8480425" cy="1431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바느질의 원리가 </a:t>
            </a:r>
            <a:r>
              <a:rPr lang="ko-KR" altLang="en-US" sz="1400" dirty="0" err="1" smtClean="0"/>
              <a:t>윗실이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ko-KR" altLang="en-US" sz="1400" dirty="0" err="1"/>
              <a:t>밑실이</a:t>
            </a:r>
            <a:r>
              <a:rPr lang="ko-KR" altLang="en-US" sz="1400" dirty="0"/>
              <a:t> 담겨있는 </a:t>
            </a:r>
            <a:r>
              <a:rPr lang="ko-KR" altLang="en-US" sz="1400" dirty="0" smtClean="0"/>
              <a:t>부분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훅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 </a:t>
            </a:r>
            <a:r>
              <a:rPr lang="ko-KR" altLang="en-US" sz="1400" dirty="0"/>
              <a:t>한 바퀴 돌면서 윗실과 매듭을 만드는 원리로 되어 있기 때문에  </a:t>
            </a:r>
            <a:r>
              <a:rPr lang="en-US" altLang="ko-KR" sz="1400" dirty="0"/>
              <a:t>Hook Set</a:t>
            </a:r>
            <a:r>
              <a:rPr lang="ko-KR" altLang="en-US" sz="1400" dirty="0"/>
              <a:t>의 크기의 제한에 따라 밑실의 량에 한계가 있으며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이를 </a:t>
            </a:r>
            <a:r>
              <a:rPr lang="ko-KR" altLang="en-US" sz="1400" dirty="0"/>
              <a:t>개선하기 위해 </a:t>
            </a:r>
            <a:r>
              <a:rPr lang="en-US" altLang="ko-KR" sz="1400" dirty="0"/>
              <a:t>Hook Set</a:t>
            </a:r>
            <a:r>
              <a:rPr lang="ko-KR" altLang="en-US" sz="1400" dirty="0"/>
              <a:t>의 외경을 키우면 기기의 속도가 늦어져 그 또한 물리적으로 불가능 합니다</a:t>
            </a:r>
            <a:r>
              <a:rPr lang="en-US" altLang="ko-KR" sz="1400" dirty="0"/>
              <a:t>. 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밑실의 굵기에 따라서 다르나 통상적으로 </a:t>
            </a:r>
            <a:r>
              <a:rPr lang="ko-KR" altLang="en-US" sz="1400" dirty="0" err="1"/>
              <a:t>신발용은</a:t>
            </a:r>
            <a:r>
              <a:rPr lang="ko-KR" altLang="en-US" sz="1400" dirty="0"/>
              <a:t> </a:t>
            </a:r>
            <a:r>
              <a:rPr lang="en-US" altLang="ko-KR" sz="1400" dirty="0"/>
              <a:t>7</a:t>
            </a:r>
            <a:r>
              <a:rPr lang="en-US" altLang="ko-KR" sz="1400" dirty="0" smtClean="0"/>
              <a:t>m</a:t>
            </a:r>
            <a:r>
              <a:rPr lang="ko-KR" altLang="en-US" sz="1400" dirty="0"/>
              <a:t>정도를  </a:t>
            </a:r>
            <a:r>
              <a:rPr lang="ko-KR" altLang="en-US" sz="1400" dirty="0" err="1"/>
              <a:t>보빈에</a:t>
            </a:r>
            <a:r>
              <a:rPr lang="ko-KR" altLang="en-US" sz="1400" dirty="0"/>
              <a:t> 감아서 사용합니다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구조적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한계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71472" y="1161620"/>
            <a:ext cx="71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indent="-90488">
              <a:tabLst>
                <a:tab pos="485775" algn="l"/>
                <a:tab pos="665163" algn="l"/>
              </a:tabLst>
              <a:defRPr/>
            </a:pPr>
            <a:r>
              <a:rPr lang="ko-KR" altLang="en-US" b="1" dirty="0" err="1" smtClean="0">
                <a:solidFill>
                  <a:srgbClr val="C00000"/>
                </a:solidFill>
                <a:latin typeface="+mj-lt"/>
                <a:ea typeface="돋움" pitchFamily="50" charset="-127"/>
              </a:rPr>
              <a:t>밑실</a:t>
            </a:r>
            <a:r>
              <a:rPr lang="en-US" altLang="ko-KR" b="1" dirty="0" smtClean="0">
                <a:solidFill>
                  <a:srgbClr val="C00000"/>
                </a:solidFill>
                <a:latin typeface="+mj-lt"/>
                <a:ea typeface="돋움" pitchFamily="50" charset="-127"/>
              </a:rPr>
              <a:t>(</a:t>
            </a:r>
            <a:r>
              <a:rPr lang="ko-KR" altLang="en-US" b="1" dirty="0" err="1" smtClean="0">
                <a:solidFill>
                  <a:srgbClr val="C00000"/>
                </a:solidFill>
                <a:latin typeface="+mj-lt"/>
                <a:ea typeface="돋움" pitchFamily="50" charset="-127"/>
              </a:rPr>
              <a:t>북실</a:t>
            </a:r>
            <a:r>
              <a:rPr lang="en-US" altLang="ko-KR" b="1" dirty="0" smtClean="0">
                <a:solidFill>
                  <a:srgbClr val="C00000"/>
                </a:solidFill>
                <a:latin typeface="+mj-lt"/>
                <a:ea typeface="돋움" pitchFamily="50" charset="-127"/>
              </a:rPr>
              <a:t>)</a:t>
            </a:r>
            <a:r>
              <a:rPr lang="ko-KR" altLang="en-US" sz="1600" dirty="0" smtClean="0">
                <a:latin typeface="+mj-lt"/>
                <a:ea typeface="돋움" pitchFamily="50" charset="-127"/>
              </a:rPr>
              <a:t>을 크게 수납할 수 없는 메커니즘</a:t>
            </a:r>
            <a:endParaRPr lang="ko-KR" altLang="en-US" sz="1600" dirty="0">
              <a:latin typeface="+mj-lt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08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kobest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89" y="1771652"/>
            <a:ext cx="4083087" cy="301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구조개선을 위한 노력</a:t>
            </a:r>
            <a:endParaRPr lang="ko-KR" altLang="en-US" dirty="0"/>
          </a:p>
        </p:txBody>
      </p:sp>
      <p:sp>
        <p:nvSpPr>
          <p:cNvPr id="31" name="WordArt 4"/>
          <p:cNvSpPr>
            <a:spLocks noChangeArrowheads="1" noChangeShapeType="1" noTextEdit="1"/>
          </p:cNvSpPr>
          <p:nvPr/>
        </p:nvSpPr>
        <p:spPr bwMode="auto">
          <a:xfrm>
            <a:off x="930603" y="1358628"/>
            <a:ext cx="2407445" cy="2143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48569"/>
              </a:avLst>
            </a:prstTxWarp>
          </a:bodyPr>
          <a:lstStyle/>
          <a:p>
            <a:pPr>
              <a:defRPr/>
            </a:pPr>
            <a:r>
              <a:rPr lang="en-US" altLang="ko-KR" sz="2000" kern="10" dirty="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새굴림" pitchFamily="18" charset="-127"/>
                <a:ea typeface="새굴림" pitchFamily="18" charset="-127"/>
              </a:rPr>
              <a:t>1. </a:t>
            </a:r>
            <a:r>
              <a:rPr lang="ko-KR" altLang="en-US" sz="2000" kern="10" dirty="0" smtClean="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새굴림" pitchFamily="18" charset="-127"/>
                <a:ea typeface="새굴림" pitchFamily="18" charset="-127"/>
              </a:rPr>
              <a:t>용량을 </a:t>
            </a:r>
            <a:r>
              <a:rPr lang="ko-KR" altLang="en-US" sz="2000" kern="10" dirty="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새굴림" pitchFamily="18" charset="-127"/>
                <a:ea typeface="새굴림" pitchFamily="18" charset="-127"/>
              </a:rPr>
              <a:t>키운 </a:t>
            </a:r>
            <a:r>
              <a:rPr lang="en-US" altLang="ko-KR" sz="2000" kern="10" dirty="0" smtClean="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새굴림" pitchFamily="18" charset="-127"/>
                <a:ea typeface="새굴림" pitchFamily="18" charset="-127"/>
              </a:rPr>
              <a:t>Hook set</a:t>
            </a:r>
            <a:endParaRPr lang="ko-KR" altLang="en-US" sz="2000" kern="10" dirty="0">
              <a:ln w="9525">
                <a:noFill/>
                <a:round/>
                <a:headEnd/>
                <a:tailEnd/>
              </a:ln>
              <a:solidFill>
                <a:srgbClr val="00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8" name="Picture 6" descr="juki industrial sewing machine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4" y="2143116"/>
            <a:ext cx="2456811" cy="17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WordArt 4"/>
          <p:cNvSpPr>
            <a:spLocks noChangeArrowheads="1" noChangeShapeType="1" noTextEdit="1"/>
          </p:cNvSpPr>
          <p:nvPr/>
        </p:nvSpPr>
        <p:spPr bwMode="auto">
          <a:xfrm>
            <a:off x="4857752" y="1357298"/>
            <a:ext cx="2407445" cy="2143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48569"/>
              </a:avLst>
            </a:prstTxWarp>
          </a:bodyPr>
          <a:lstStyle/>
          <a:p>
            <a:pPr>
              <a:defRPr/>
            </a:pPr>
            <a:r>
              <a:rPr lang="en-US" altLang="ko-KR" sz="2000" kern="10" dirty="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새굴림" pitchFamily="18" charset="-127"/>
                <a:ea typeface="새굴림" pitchFamily="18" charset="-127"/>
              </a:rPr>
              <a:t>2</a:t>
            </a:r>
            <a:r>
              <a:rPr lang="en-US" altLang="ko-KR" sz="2000" kern="10" dirty="0" smtClean="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2000" kern="10" dirty="0" smtClean="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새굴림" pitchFamily="18" charset="-127"/>
                <a:ea typeface="새굴림" pitchFamily="18" charset="-127"/>
              </a:rPr>
              <a:t>밑실 감지 장치</a:t>
            </a:r>
            <a:endParaRPr lang="ko-KR" altLang="en-US" sz="2000" kern="10" dirty="0">
              <a:ln w="9525">
                <a:noFill/>
                <a:round/>
                <a:headEnd/>
                <a:tailEnd/>
              </a:ln>
              <a:solidFill>
                <a:srgbClr val="000000"/>
              </a:solidFill>
              <a:latin typeface="새굴림" pitchFamily="18" charset="-127"/>
              <a:ea typeface="새굴림" pitchFamily="18" charset="-127"/>
            </a:endParaRPr>
          </a:p>
        </p:txBody>
      </p:sp>
      <p:pic>
        <p:nvPicPr>
          <p:cNvPr id="10" name="Picture 4" descr="pfaff sewing machine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6" y="2714620"/>
            <a:ext cx="2507513" cy="171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786314" y="5072074"/>
            <a:ext cx="36433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 smtClean="0"/>
              <a:t>밑실</a:t>
            </a:r>
            <a:r>
              <a:rPr lang="ko-KR" altLang="en-US" sz="1400" dirty="0" smtClean="0"/>
              <a:t> 사용량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감지기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고가</a:t>
            </a:r>
            <a:r>
              <a:rPr lang="en-US" altLang="ko-KR" sz="1400" dirty="0" smtClean="0"/>
              <a:t> $850 ~ $8,300</a:t>
            </a:r>
            <a:endParaRPr lang="ko-KR" altLang="en-US" sz="1400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571472" y="5072074"/>
            <a:ext cx="364330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/>
              <a:t>60% </a:t>
            </a:r>
            <a:r>
              <a:rPr lang="ko-KR" altLang="en-US" sz="1400" dirty="0" smtClean="0"/>
              <a:t>용량증가</a:t>
            </a:r>
          </a:p>
          <a:p>
            <a:pPr algn="ctr"/>
            <a:r>
              <a:rPr lang="ko-KR" altLang="en-US" sz="1400" dirty="0" smtClean="0"/>
              <a:t>속도감소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용량미달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22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5" descr="C:\Users\admin\Desktop\구가마_에니메이션.gif"/>
          <p:cNvPicPr preferRelativeResize="0">
            <a:picLocks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28" y="2139298"/>
            <a:ext cx="2381564" cy="228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admin\Desktop\신가마_애니메이션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8" y="2139298"/>
            <a:ext cx="2357454" cy="229026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화살표 연결선 33"/>
          <p:cNvCxnSpPr/>
          <p:nvPr/>
        </p:nvCxnSpPr>
        <p:spPr>
          <a:xfrm>
            <a:off x="2428860" y="3710934"/>
            <a:ext cx="714380" cy="21431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2357422" y="4139562"/>
            <a:ext cx="642942" cy="7143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025772" y="3556310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휴먼매직체" pitchFamily="18" charset="-127"/>
                <a:ea typeface="휴먼매직체" pitchFamily="18" charset="-127"/>
              </a:rPr>
              <a:t>고정</a:t>
            </a:r>
            <a:endParaRPr lang="ko-KR" altLang="en-US" sz="1200" dirty="0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85064" y="4040354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휴먼매직체" pitchFamily="18" charset="-127"/>
                <a:ea typeface="휴먼매직체" pitchFamily="18" charset="-127"/>
              </a:rPr>
              <a:t>회전</a:t>
            </a:r>
            <a:endParaRPr lang="ko-KR" altLang="en-US" sz="1600" dirty="0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286380" y="3550981"/>
            <a:ext cx="85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  <a:latin typeface="휴먼매직체" pitchFamily="18" charset="-127"/>
                <a:ea typeface="휴먼매직체" pitchFamily="18" charset="-127"/>
              </a:rPr>
              <a:t>회전</a:t>
            </a:r>
            <a:endParaRPr lang="ko-KR" altLang="en-US" sz="2400" b="1" dirty="0">
              <a:solidFill>
                <a:srgbClr val="FF0000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23229" y="4211000"/>
            <a:ext cx="500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휴먼매직체" pitchFamily="18" charset="-127"/>
                <a:ea typeface="휴먼매직체" pitchFamily="18" charset="-127"/>
              </a:rPr>
              <a:t>고정</a:t>
            </a:r>
            <a:endParaRPr lang="ko-KR" altLang="en-US" sz="1100" dirty="0"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5894667" y="3710934"/>
            <a:ext cx="714380" cy="714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43" idx="0"/>
          </p:cNvCxnSpPr>
          <p:nvPr/>
        </p:nvCxnSpPr>
        <p:spPr>
          <a:xfrm rot="5400000" flipH="1" flipV="1">
            <a:off x="6198278" y="3800232"/>
            <a:ext cx="285752" cy="53578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9" name="줄무늬가 있는 오른쪽 화살표 48"/>
          <p:cNvSpPr/>
          <p:nvPr/>
        </p:nvSpPr>
        <p:spPr>
          <a:xfrm>
            <a:off x="4093638" y="3083952"/>
            <a:ext cx="978408" cy="357190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발명의 개요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143108" y="1643050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휴먼엑스포" pitchFamily="18" charset="-127"/>
                <a:ea typeface="휴먼엑스포" pitchFamily="18" charset="-127"/>
              </a:rPr>
              <a:t>일반가마</a:t>
            </a:r>
            <a:endParaRPr lang="ko-KR" altLang="en-US" dirty="0"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3636" y="165519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휴먼엑스포" pitchFamily="18" charset="-127"/>
                <a:ea typeface="휴먼엑스포" pitchFamily="18" charset="-127"/>
              </a:rPr>
              <a:t>로즈훅</a:t>
            </a:r>
            <a:endParaRPr lang="ko-KR" altLang="en-US" dirty="0"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00100" y="5000636"/>
            <a:ext cx="71438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 smtClean="0"/>
              <a:t> 바느질 한 바퀴 소요시간은 동일하나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가마 용량의 차이</a:t>
            </a:r>
            <a:r>
              <a:rPr lang="en-US" altLang="ko-KR" sz="1400" dirty="0" smtClean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5~10</a:t>
            </a:r>
            <a:r>
              <a:rPr lang="ko-KR" altLang="en-US" dirty="0" smtClean="0">
                <a:solidFill>
                  <a:srgbClr val="FF0000"/>
                </a:solidFill>
              </a:rPr>
              <a:t>배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로 작업효율 증대</a:t>
            </a:r>
            <a:r>
              <a:rPr lang="en-US" altLang="ko-KR" sz="1400" dirty="0" smtClean="0"/>
              <a:t>!!</a:t>
            </a:r>
          </a:p>
          <a:p>
            <a:endParaRPr lang="en-US" altLang="ko-KR" sz="14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/>
              <a:t> </a:t>
            </a:r>
            <a:r>
              <a:rPr lang="ko-KR" altLang="en-US" sz="1400" dirty="0" err="1"/>
              <a:t>퍼</a:t>
            </a:r>
            <a:r>
              <a:rPr lang="ko-KR" altLang="en-US" sz="1400" dirty="0" err="1" smtClean="0"/>
              <a:t>커링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주름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현상 최소화로 품질향상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0882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852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6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extBox 5"/>
          <p:cNvSpPr txBox="1">
            <a:spLocks noChangeArrowheads="1"/>
          </p:cNvSpPr>
          <p:nvPr/>
        </p:nvSpPr>
        <p:spPr bwMode="auto">
          <a:xfrm>
            <a:off x="1285899" y="1309688"/>
            <a:ext cx="6643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sz="20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20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억개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가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개월에서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36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개월에 교환되는 부품시장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”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7544" y="1831975"/>
            <a:ext cx="8215312" cy="12926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  <a:prstDash val="sysDash"/>
          </a:ln>
        </p:spPr>
        <p:txBody>
          <a:bodyPr>
            <a:spAutoFit/>
          </a:bodyPr>
          <a:lstStyle/>
          <a:p>
            <a:pPr>
              <a:spcBef>
                <a:spcPts val="400"/>
              </a:spcBef>
              <a:buFont typeface="Arial" pitchFamily="34" charset="0"/>
              <a:buChar char="•"/>
              <a:defRPr/>
            </a:pPr>
            <a:r>
              <a:rPr lang="ko-KR" altLang="en-US" sz="1400" dirty="0">
                <a:ea typeface="굴림" charset="-127"/>
              </a:rPr>
              <a:t> 현재 세계적으로 약 </a:t>
            </a:r>
            <a:r>
              <a:rPr lang="en-US" altLang="ko-KR" b="1" dirty="0">
                <a:solidFill>
                  <a:srgbClr val="C00000"/>
                </a:solidFill>
                <a:ea typeface="굴림" charset="-127"/>
              </a:rPr>
              <a:t>20</a:t>
            </a:r>
            <a:r>
              <a:rPr lang="ko-KR" altLang="en-US" b="1" dirty="0" err="1" smtClean="0">
                <a:solidFill>
                  <a:srgbClr val="C00000"/>
                </a:solidFill>
                <a:ea typeface="굴림" charset="-127"/>
              </a:rPr>
              <a:t>억개</a:t>
            </a:r>
            <a:r>
              <a:rPr lang="ko-KR" altLang="en-US" sz="1400" dirty="0" err="1" smtClean="0">
                <a:ea typeface="굴림" charset="-127"/>
              </a:rPr>
              <a:t>의</a:t>
            </a:r>
            <a:r>
              <a:rPr lang="ko-KR" altLang="en-US" sz="1400" dirty="0" smtClean="0">
                <a:ea typeface="굴림" charset="-127"/>
              </a:rPr>
              <a:t>  </a:t>
            </a:r>
            <a:r>
              <a:rPr lang="en-US" altLang="ko-KR" sz="1400" dirty="0">
                <a:ea typeface="굴림" charset="-127"/>
              </a:rPr>
              <a:t>Hook Set</a:t>
            </a:r>
            <a:r>
              <a:rPr lang="ko-KR" altLang="en-US" sz="1400" dirty="0">
                <a:ea typeface="굴림" charset="-127"/>
              </a:rPr>
              <a:t>이</a:t>
            </a:r>
            <a:r>
              <a:rPr lang="en-US" altLang="ko-KR" sz="1400" dirty="0">
                <a:ea typeface="굴림" charset="-127"/>
              </a:rPr>
              <a:t> </a:t>
            </a:r>
            <a:r>
              <a:rPr lang="ko-KR" altLang="en-US" sz="1400" dirty="0">
                <a:ea typeface="굴림" charset="-127"/>
              </a:rPr>
              <a:t>회전하고 있는 것으로 </a:t>
            </a:r>
            <a:r>
              <a:rPr lang="ko-KR" altLang="en-US" sz="1400" dirty="0" smtClean="0">
                <a:ea typeface="굴림" charset="-127"/>
              </a:rPr>
              <a:t>추산됨</a:t>
            </a:r>
            <a:endParaRPr lang="en-US" altLang="ko-KR" sz="1400" dirty="0">
              <a:ea typeface="굴림" charset="-127"/>
            </a:endParaRPr>
          </a:p>
          <a:p>
            <a:pPr>
              <a:spcBef>
                <a:spcPts val="400"/>
              </a:spcBef>
              <a:buFont typeface="Arial" pitchFamily="34" charset="0"/>
              <a:buChar char="•"/>
              <a:defRPr/>
            </a:pPr>
            <a:r>
              <a:rPr lang="en-US" altLang="ko-KR" sz="1400" dirty="0">
                <a:ea typeface="굴림" charset="-127"/>
              </a:rPr>
              <a:t> Hook set</a:t>
            </a:r>
            <a:r>
              <a:rPr lang="ko-KR" altLang="en-US" sz="1400" dirty="0">
                <a:ea typeface="굴림" charset="-127"/>
              </a:rPr>
              <a:t>의 수명은 </a:t>
            </a:r>
            <a:r>
              <a:rPr lang="en-US" altLang="ko-KR" b="1" dirty="0">
                <a:solidFill>
                  <a:srgbClr val="C00000"/>
                </a:solidFill>
                <a:ea typeface="굴림" charset="-127"/>
              </a:rPr>
              <a:t>6</a:t>
            </a:r>
            <a:r>
              <a:rPr lang="ko-KR" altLang="en-US" b="1" dirty="0">
                <a:solidFill>
                  <a:srgbClr val="C00000"/>
                </a:solidFill>
                <a:ea typeface="굴림" charset="-127"/>
              </a:rPr>
              <a:t>개월에서 </a:t>
            </a:r>
            <a:r>
              <a:rPr lang="en-US" altLang="ko-KR" b="1" dirty="0">
                <a:solidFill>
                  <a:srgbClr val="C00000"/>
                </a:solidFill>
                <a:ea typeface="굴림" charset="-127"/>
              </a:rPr>
              <a:t>36</a:t>
            </a:r>
            <a:r>
              <a:rPr lang="ko-KR" altLang="en-US" b="1" dirty="0">
                <a:solidFill>
                  <a:srgbClr val="C00000"/>
                </a:solidFill>
                <a:ea typeface="굴림" charset="-127"/>
              </a:rPr>
              <a:t>개월 </a:t>
            </a:r>
            <a:r>
              <a:rPr lang="ko-KR" altLang="en-US" sz="1400" dirty="0">
                <a:ea typeface="굴림" charset="-127"/>
              </a:rPr>
              <a:t>까지 봉재기기의 속도와 연속 작업 시간에 비례함 </a:t>
            </a:r>
            <a:endParaRPr lang="en-US" altLang="ko-KR" sz="1400" dirty="0">
              <a:ea typeface="굴림" charset="-127"/>
            </a:endParaRPr>
          </a:p>
          <a:p>
            <a:pPr>
              <a:spcBef>
                <a:spcPts val="400"/>
              </a:spcBef>
              <a:buFont typeface="Arial" pitchFamily="34" charset="0"/>
              <a:buChar char="•"/>
              <a:defRPr/>
            </a:pPr>
            <a:r>
              <a:rPr lang="ko-KR" altLang="en-US" sz="1400" dirty="0">
                <a:ea typeface="굴림" charset="-127"/>
              </a:rPr>
              <a:t> 일본의 히로세와 코반이 </a:t>
            </a:r>
            <a:r>
              <a:rPr lang="en-US" altLang="ko-KR" b="1" dirty="0">
                <a:solidFill>
                  <a:srgbClr val="C00000"/>
                </a:solidFill>
                <a:ea typeface="굴림" charset="-127"/>
              </a:rPr>
              <a:t>90%</a:t>
            </a:r>
            <a:r>
              <a:rPr lang="ko-KR" altLang="en-US" b="1" dirty="0">
                <a:solidFill>
                  <a:srgbClr val="C00000"/>
                </a:solidFill>
                <a:ea typeface="굴림" charset="-127"/>
              </a:rPr>
              <a:t>의 시장 점유율</a:t>
            </a:r>
            <a:r>
              <a:rPr lang="ko-KR" altLang="en-US" sz="1400" dirty="0">
                <a:ea typeface="굴림" charset="-127"/>
              </a:rPr>
              <a:t>을 차지하고 있으며 한국의 코베스트가 아주 작은 </a:t>
            </a:r>
            <a:r>
              <a:rPr lang="ko-KR" altLang="en-US" sz="1400" dirty="0" smtClean="0">
                <a:ea typeface="굴림" charset="-127"/>
              </a:rPr>
              <a:t>       </a:t>
            </a:r>
            <a:r>
              <a:rPr lang="en-US" altLang="ko-KR" sz="1400" dirty="0" smtClean="0">
                <a:ea typeface="굴림" charset="-127"/>
              </a:rPr>
              <a:t>    </a:t>
            </a:r>
          </a:p>
          <a:p>
            <a:pPr>
              <a:spcBef>
                <a:spcPts val="400"/>
              </a:spcBef>
              <a:defRPr/>
            </a:pPr>
            <a:r>
              <a:rPr lang="en-US" altLang="ko-KR" sz="1400" dirty="0" smtClean="0">
                <a:ea typeface="굴림" charset="-127"/>
              </a:rPr>
              <a:t>  </a:t>
            </a:r>
            <a:r>
              <a:rPr lang="ko-KR" altLang="en-US" sz="1400" dirty="0" smtClean="0">
                <a:ea typeface="굴림" charset="-127"/>
              </a:rPr>
              <a:t>시장 </a:t>
            </a:r>
            <a:r>
              <a:rPr lang="ko-KR" altLang="en-US" sz="1400" dirty="0">
                <a:ea typeface="굴림" charset="-127"/>
              </a:rPr>
              <a:t>점유율을 보이고 </a:t>
            </a:r>
            <a:r>
              <a:rPr lang="ko-KR" altLang="en-US" sz="1400" dirty="0" smtClean="0">
                <a:ea typeface="굴림" charset="-127"/>
              </a:rPr>
              <a:t>있음</a:t>
            </a:r>
            <a:endParaRPr lang="en-US" altLang="ko-KR" sz="1400" dirty="0">
              <a:ea typeface="굴림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7544" y="3703638"/>
            <a:ext cx="8215312" cy="14978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  <a:prstDash val="sysDash"/>
          </a:ln>
        </p:spPr>
        <p:txBody>
          <a:bodyPr>
            <a:spAutoFit/>
          </a:bodyPr>
          <a:lstStyle/>
          <a:p>
            <a:pPr>
              <a:spcBef>
                <a:spcPts val="400"/>
              </a:spcBef>
              <a:buFont typeface="Arial" pitchFamily="34" charset="0"/>
              <a:buChar char="•"/>
              <a:defRPr/>
            </a:pPr>
            <a:r>
              <a:rPr lang="ko-KR" altLang="en-US" sz="1400" dirty="0">
                <a:ea typeface="굴림" charset="-127"/>
              </a:rPr>
              <a:t> 현재 재봉틀에서 가장 부가 가치가 있는 부품은 </a:t>
            </a:r>
            <a:r>
              <a:rPr lang="en-US" altLang="ko-KR" sz="1600" b="1" dirty="0">
                <a:solidFill>
                  <a:srgbClr val="C00000"/>
                </a:solidFill>
                <a:ea typeface="굴림" charset="-127"/>
              </a:rPr>
              <a:t>Hook Set</a:t>
            </a:r>
            <a:r>
              <a:rPr lang="ko-KR" altLang="en-US" sz="1400" dirty="0">
                <a:ea typeface="굴림" charset="-127"/>
              </a:rPr>
              <a:t>이며 개당 </a:t>
            </a:r>
            <a:r>
              <a:rPr lang="en-US" altLang="ko-KR" sz="1600" b="1" dirty="0">
                <a:solidFill>
                  <a:srgbClr val="C00000"/>
                </a:solidFill>
                <a:ea typeface="굴림" charset="-127"/>
              </a:rPr>
              <a:t>3</a:t>
            </a:r>
            <a:r>
              <a:rPr lang="ko-KR" altLang="en-US" sz="1600" b="1" dirty="0">
                <a:solidFill>
                  <a:srgbClr val="C00000"/>
                </a:solidFill>
                <a:ea typeface="굴림" charset="-127"/>
              </a:rPr>
              <a:t>만원에서 </a:t>
            </a:r>
            <a:r>
              <a:rPr lang="en-US" altLang="ko-KR" sz="1600" b="1" dirty="0">
                <a:solidFill>
                  <a:srgbClr val="C00000"/>
                </a:solidFill>
                <a:ea typeface="굴림" charset="-127"/>
              </a:rPr>
              <a:t>7</a:t>
            </a:r>
            <a:r>
              <a:rPr lang="ko-KR" altLang="en-US" sz="1600" b="1" dirty="0">
                <a:solidFill>
                  <a:srgbClr val="C00000"/>
                </a:solidFill>
                <a:ea typeface="굴림" charset="-127"/>
              </a:rPr>
              <a:t>만원에 </a:t>
            </a:r>
            <a:r>
              <a:rPr lang="ko-KR" altLang="en-US" sz="1600" b="1" dirty="0" smtClean="0">
                <a:solidFill>
                  <a:srgbClr val="C00000"/>
                </a:solidFill>
                <a:ea typeface="굴림" charset="-127"/>
              </a:rPr>
              <a:t>판매</a:t>
            </a:r>
            <a:endParaRPr lang="en-US" altLang="ko-KR" sz="1600" b="1" dirty="0" smtClean="0">
              <a:solidFill>
                <a:srgbClr val="C00000"/>
              </a:solidFill>
              <a:ea typeface="굴림" charset="-127"/>
            </a:endParaRPr>
          </a:p>
          <a:p>
            <a:pPr>
              <a:spcBef>
                <a:spcPts val="400"/>
              </a:spcBef>
              <a:defRPr/>
            </a:pPr>
            <a:r>
              <a:rPr lang="en-US" altLang="ko-KR" sz="1600" b="1" dirty="0" smtClean="0">
                <a:solidFill>
                  <a:srgbClr val="C00000"/>
                </a:solidFill>
                <a:ea typeface="굴림" charset="-127"/>
              </a:rPr>
              <a:t>  </a:t>
            </a:r>
            <a:r>
              <a:rPr lang="ko-KR" altLang="en-US" sz="1400" dirty="0" smtClean="0">
                <a:ea typeface="굴림" charset="-127"/>
              </a:rPr>
              <a:t>되고 </a:t>
            </a:r>
            <a:r>
              <a:rPr lang="ko-KR" altLang="en-US" sz="1400" dirty="0">
                <a:ea typeface="굴림" charset="-127"/>
              </a:rPr>
              <a:t>있으며 아주 고가의 제품도 팔리고 </a:t>
            </a:r>
            <a:r>
              <a:rPr lang="ko-KR" altLang="en-US" sz="1400" dirty="0" smtClean="0">
                <a:ea typeface="굴림" charset="-127"/>
              </a:rPr>
              <a:t>있음</a:t>
            </a:r>
            <a:endParaRPr lang="en-US" altLang="ko-KR" sz="1400" dirty="0">
              <a:ea typeface="굴림" charset="-127"/>
            </a:endParaRPr>
          </a:p>
          <a:p>
            <a:pPr>
              <a:spcBef>
                <a:spcPts val="400"/>
              </a:spcBef>
              <a:buFont typeface="Arial" pitchFamily="34" charset="0"/>
              <a:buChar char="•"/>
              <a:defRPr/>
            </a:pPr>
            <a:r>
              <a:rPr lang="ko-KR" altLang="en-US" sz="1400" dirty="0">
                <a:ea typeface="굴림" charset="-127"/>
              </a:rPr>
              <a:t> </a:t>
            </a:r>
            <a:r>
              <a:rPr lang="en-US" altLang="ko-KR" sz="1400" dirty="0">
                <a:ea typeface="굴림" charset="-127"/>
              </a:rPr>
              <a:t>Hook Set</a:t>
            </a:r>
            <a:r>
              <a:rPr lang="ko-KR" altLang="en-US" sz="1400" dirty="0">
                <a:ea typeface="굴림" charset="-127"/>
              </a:rPr>
              <a:t>의 </a:t>
            </a:r>
            <a:r>
              <a:rPr lang="ko-KR" altLang="en-US" sz="1600" b="1" dirty="0">
                <a:solidFill>
                  <a:srgbClr val="C00000"/>
                </a:solidFill>
                <a:ea typeface="굴림" charset="-127"/>
              </a:rPr>
              <a:t>시장규모</a:t>
            </a:r>
            <a:r>
              <a:rPr lang="ko-KR" altLang="en-US" sz="1400" dirty="0">
                <a:ea typeface="굴림" charset="-127"/>
              </a:rPr>
              <a:t>만 해도 </a:t>
            </a:r>
            <a:r>
              <a:rPr lang="ko-KR" altLang="en-US" sz="1600" b="1" dirty="0" smtClean="0">
                <a:solidFill>
                  <a:srgbClr val="C00000"/>
                </a:solidFill>
                <a:ea typeface="굴림" charset="-127"/>
              </a:rPr>
              <a:t>연 </a:t>
            </a:r>
            <a:r>
              <a:rPr lang="en-US" altLang="ko-KR" sz="1600" b="1" dirty="0" smtClean="0">
                <a:solidFill>
                  <a:srgbClr val="C00000"/>
                </a:solidFill>
                <a:ea typeface="굴림" charset="-127"/>
              </a:rPr>
              <a:t>10</a:t>
            </a:r>
            <a:r>
              <a:rPr lang="ko-KR" altLang="en-US" sz="1600" b="1" dirty="0" err="1" smtClean="0">
                <a:solidFill>
                  <a:srgbClr val="C00000"/>
                </a:solidFill>
                <a:ea typeface="굴림" charset="-127"/>
              </a:rPr>
              <a:t>억개</a:t>
            </a:r>
            <a:r>
              <a:rPr lang="en-US" altLang="ko-KR" sz="1400" dirty="0">
                <a:ea typeface="굴림" charset="-127"/>
              </a:rPr>
              <a:t>(</a:t>
            </a:r>
            <a:r>
              <a:rPr lang="ko-KR" altLang="en-US" sz="1400" dirty="0">
                <a:ea typeface="굴림" charset="-127"/>
              </a:rPr>
              <a:t>평균 교체율이 </a:t>
            </a:r>
            <a:r>
              <a:rPr lang="en-US" altLang="ko-KR" sz="1400" dirty="0">
                <a:ea typeface="굴림" charset="-127"/>
              </a:rPr>
              <a:t>2</a:t>
            </a:r>
            <a:r>
              <a:rPr lang="ko-KR" altLang="en-US" sz="1400" dirty="0" smtClean="0">
                <a:ea typeface="굴림" charset="-127"/>
              </a:rPr>
              <a:t>년인 </a:t>
            </a:r>
            <a:r>
              <a:rPr lang="ko-KR" altLang="en-US" sz="1400" dirty="0">
                <a:ea typeface="굴림" charset="-127"/>
              </a:rPr>
              <a:t>경우</a:t>
            </a:r>
            <a:r>
              <a:rPr lang="en-US" altLang="ko-KR" sz="1400" dirty="0">
                <a:ea typeface="굴림" charset="-127"/>
              </a:rPr>
              <a:t>)</a:t>
            </a:r>
            <a:r>
              <a:rPr lang="ko-KR" altLang="en-US" sz="1400" dirty="0">
                <a:ea typeface="굴림" charset="-127"/>
              </a:rPr>
              <a:t>만 </a:t>
            </a:r>
            <a:r>
              <a:rPr lang="ko-KR" altLang="en-US" sz="1400" dirty="0" smtClean="0">
                <a:ea typeface="굴림" charset="-127"/>
              </a:rPr>
              <a:t>교체시 </a:t>
            </a:r>
            <a:r>
              <a:rPr lang="en-US" altLang="ko-KR" sz="1600" b="1" dirty="0">
                <a:solidFill>
                  <a:srgbClr val="C00000"/>
                </a:solidFill>
                <a:ea typeface="굴림" charset="-127"/>
              </a:rPr>
              <a:t>50</a:t>
            </a:r>
            <a:r>
              <a:rPr lang="ko-KR" altLang="en-US" sz="1600" b="1" dirty="0" smtClean="0">
                <a:solidFill>
                  <a:srgbClr val="C00000"/>
                </a:solidFill>
                <a:ea typeface="굴림" charset="-127"/>
              </a:rPr>
              <a:t>조원</a:t>
            </a:r>
            <a:r>
              <a:rPr lang="ko-KR" altLang="en-US" sz="1400" dirty="0" smtClean="0">
                <a:ea typeface="굴림" charset="-127"/>
              </a:rPr>
              <a:t>의 시장</a:t>
            </a:r>
            <a:endParaRPr lang="en-US" altLang="ko-KR" sz="1400" dirty="0">
              <a:ea typeface="굴림" charset="-127"/>
            </a:endParaRPr>
          </a:p>
          <a:p>
            <a:pPr>
              <a:spcBef>
                <a:spcPts val="400"/>
              </a:spcBef>
              <a:buFont typeface="Arial" pitchFamily="34" charset="0"/>
              <a:buChar char="•"/>
              <a:defRPr/>
            </a:pPr>
            <a:r>
              <a:rPr lang="ko-KR" altLang="en-US" sz="1400" dirty="0">
                <a:ea typeface="굴림" charset="-127"/>
              </a:rPr>
              <a:t> 여기에 전용 재봉사의 매출을 감안하면 대략 </a:t>
            </a:r>
            <a:r>
              <a:rPr lang="en-US" altLang="ko-KR" sz="1400" dirty="0">
                <a:ea typeface="굴림" charset="-127"/>
              </a:rPr>
              <a:t>100</a:t>
            </a:r>
            <a:r>
              <a:rPr lang="ko-KR" altLang="en-US" sz="1400" dirty="0" smtClean="0">
                <a:ea typeface="굴림" charset="-127"/>
              </a:rPr>
              <a:t>조원이 </a:t>
            </a:r>
            <a:r>
              <a:rPr lang="ko-KR" altLang="en-US" sz="1400" dirty="0">
                <a:ea typeface="굴림" charset="-127"/>
              </a:rPr>
              <a:t>넘는 </a:t>
            </a:r>
            <a:r>
              <a:rPr lang="ko-KR" altLang="en-US" sz="1400" dirty="0" smtClean="0">
                <a:ea typeface="굴림" charset="-127"/>
              </a:rPr>
              <a:t>시장</a:t>
            </a:r>
            <a:endParaRPr lang="en-US" altLang="ko-KR" sz="1400" dirty="0">
              <a:ea typeface="굴림" charset="-127"/>
            </a:endParaRPr>
          </a:p>
          <a:p>
            <a:pPr>
              <a:spcBef>
                <a:spcPts val="400"/>
              </a:spcBef>
              <a:buFont typeface="Arial" pitchFamily="34" charset="0"/>
              <a:buChar char="•"/>
              <a:defRPr/>
            </a:pPr>
            <a:r>
              <a:rPr lang="ko-KR" altLang="en-US" sz="1400" dirty="0">
                <a:ea typeface="굴림" charset="-127"/>
              </a:rPr>
              <a:t> 더구나 이 규모의 시장을 몇 개의 회사가 </a:t>
            </a:r>
            <a:r>
              <a:rPr lang="ko-KR" altLang="en-US" sz="1600" b="1" dirty="0">
                <a:solidFill>
                  <a:srgbClr val="C00000"/>
                </a:solidFill>
                <a:ea typeface="굴림" charset="-127"/>
              </a:rPr>
              <a:t>과독점</a:t>
            </a:r>
            <a:r>
              <a:rPr lang="ko-KR" altLang="en-US" sz="1400" dirty="0">
                <a:ea typeface="굴림" charset="-127"/>
              </a:rPr>
              <a:t>하고 있는 </a:t>
            </a:r>
            <a:r>
              <a:rPr lang="ko-KR" altLang="en-US" sz="1400" dirty="0" smtClean="0">
                <a:ea typeface="굴림" charset="-127"/>
              </a:rPr>
              <a:t>상황</a:t>
            </a:r>
            <a:endParaRPr lang="en-US" altLang="ko-KR" sz="1400" dirty="0"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시장개요 </a:t>
            </a:r>
            <a:r>
              <a:rPr altLang="en-US" smtClean="0"/>
              <a:t>및 규모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43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Box 5"/>
          <p:cNvSpPr txBox="1">
            <a:spLocks noChangeArrowheads="1"/>
          </p:cNvSpPr>
          <p:nvPr/>
        </p:nvSpPr>
        <p:spPr bwMode="auto">
          <a:xfrm>
            <a:off x="1204913" y="1309688"/>
            <a:ext cx="6643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안정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되고 </a:t>
            </a:r>
            <a:r>
              <a:rPr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성숙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된 부품시장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”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725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latinLnBrk="0" hangingPunct="0"/>
            <a:endParaRPr kumimoji="0" lang="ko-KR" altLang="ko-KR"/>
          </a:p>
        </p:txBody>
      </p:sp>
      <p:sp>
        <p:nvSpPr>
          <p:cNvPr id="30726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latinLnBrk="0" hangingPunct="0"/>
            <a:endParaRPr kumimoji="0" lang="ko-KR" altLang="ko-KR"/>
          </a:p>
        </p:txBody>
      </p:sp>
      <p:grpSp>
        <p:nvGrpSpPr>
          <p:cNvPr id="30727" name="그룹 1"/>
          <p:cNvGrpSpPr>
            <a:grpSpLocks/>
          </p:cNvGrpSpPr>
          <p:nvPr/>
        </p:nvGrpSpPr>
        <p:grpSpPr bwMode="auto">
          <a:xfrm>
            <a:off x="1472918" y="1994783"/>
            <a:ext cx="6107695" cy="2742055"/>
            <a:chOff x="87840" y="149220"/>
            <a:chExt cx="7745136" cy="3938117"/>
          </a:xfrm>
          <a:solidFill>
            <a:schemeClr val="bg1"/>
          </a:solidFill>
        </p:grpSpPr>
        <p:sp>
          <p:nvSpPr>
            <p:cNvPr id="3" name="모서리가 둥근 직사각형 3"/>
            <p:cNvSpPr>
              <a:spLocks noChangeArrowheads="1"/>
            </p:cNvSpPr>
            <p:nvPr/>
          </p:nvSpPr>
          <p:spPr bwMode="auto">
            <a:xfrm>
              <a:off x="87840" y="149220"/>
              <a:ext cx="1715162" cy="499309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latinLnBrk="0" hangingPunct="0">
                <a:defRPr/>
              </a:pPr>
              <a:r>
                <a:rPr kumimoji="0" lang="ko-KR" altLang="en-US" b="1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구 분</a:t>
              </a:r>
              <a:endParaRPr kumimoji="0" lang="ko-KR" altLang="en-US" sz="2800" dirty="0">
                <a:latin typeface="Arial" pitchFamily="34" charset="0"/>
                <a:ea typeface="굴림" charset="-127"/>
              </a:endParaRPr>
            </a:p>
          </p:txBody>
        </p:sp>
        <p:sp>
          <p:nvSpPr>
            <p:cNvPr id="4" name="모서리가 둥근 직사각형 4"/>
            <p:cNvSpPr>
              <a:spLocks noChangeArrowheads="1"/>
            </p:cNvSpPr>
            <p:nvPr/>
          </p:nvSpPr>
          <p:spPr bwMode="auto">
            <a:xfrm>
              <a:off x="1843606" y="149220"/>
              <a:ext cx="1514245" cy="499309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latinLnBrk="0" hangingPunct="0">
                <a:defRPr/>
              </a:pPr>
              <a:r>
                <a:rPr kumimoji="0" lang="ko-KR" altLang="en-US" b="1" dirty="0" err="1" smtClean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업체수</a:t>
              </a:r>
              <a:endParaRPr kumimoji="0" lang="ko-KR" altLang="en-US" sz="2800" dirty="0">
                <a:latin typeface="Arial" pitchFamily="34" charset="0"/>
                <a:ea typeface="굴림" charset="-127"/>
              </a:endParaRPr>
            </a:p>
          </p:txBody>
        </p:sp>
        <p:sp>
          <p:nvSpPr>
            <p:cNvPr id="5" name="모서리가 둥근 직사각형 5"/>
            <p:cNvSpPr>
              <a:spLocks noChangeArrowheads="1"/>
            </p:cNvSpPr>
            <p:nvPr/>
          </p:nvSpPr>
          <p:spPr bwMode="auto">
            <a:xfrm>
              <a:off x="3384388" y="149220"/>
              <a:ext cx="1858092" cy="499309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latinLnBrk="0" hangingPunct="0">
                <a:defRPr/>
              </a:pPr>
              <a:r>
                <a:rPr lang="ko-KR" altLang="en-US" sz="1600" b="1" dirty="0" smtClean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재봉틀 수량</a:t>
              </a:r>
              <a:endParaRPr kumimoji="0" lang="ko-KR" altLang="en-US" sz="2400" dirty="0">
                <a:latin typeface="Arial" pitchFamily="34" charset="0"/>
                <a:ea typeface="굴림" charset="-127"/>
              </a:endParaRPr>
            </a:p>
          </p:txBody>
        </p:sp>
        <p:sp>
          <p:nvSpPr>
            <p:cNvPr id="6" name="모서리가 둥근 직사각형 6"/>
            <p:cNvSpPr>
              <a:spLocks noChangeArrowheads="1"/>
            </p:cNvSpPr>
            <p:nvPr/>
          </p:nvSpPr>
          <p:spPr bwMode="auto">
            <a:xfrm>
              <a:off x="5260234" y="149220"/>
              <a:ext cx="2572742" cy="499309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latinLnBrk="0" hangingPunct="0">
                <a:defRPr/>
              </a:pPr>
              <a:r>
                <a:rPr kumimoji="0" lang="ko-KR" altLang="en-US" sz="1600" b="1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연간 </a:t>
              </a:r>
              <a:r>
                <a:rPr kumimoji="0" lang="ko-KR" altLang="en-US" sz="1600" b="1" dirty="0" smtClean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시장규모</a:t>
              </a:r>
              <a:endParaRPr kumimoji="0" lang="en-US" altLang="ko-KR" sz="1600" b="1" dirty="0" smtClean="0">
                <a:latin typeface="굴림체" pitchFamily="49" charset="-127"/>
                <a:ea typeface="굴림체" pitchFamily="49" charset="-127"/>
                <a:cs typeface="Times New Roman" pitchFamily="18" charset="0"/>
              </a:endParaRPr>
            </a:p>
            <a:p>
              <a:pPr algn="ctr" eaLnBrk="0" latinLnBrk="0" hangingPunct="0">
                <a:defRPr/>
              </a:pPr>
              <a:r>
                <a:rPr kumimoji="0" lang="en-US" altLang="ko-KR" sz="900" b="1" dirty="0" smtClean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(6</a:t>
              </a:r>
              <a:r>
                <a:rPr kumimoji="0" lang="ko-KR" altLang="en-US" sz="900" b="1" dirty="0" smtClean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개월 </a:t>
              </a:r>
              <a:r>
                <a:rPr kumimoji="0" lang="ko-KR" altLang="en-US" sz="900" b="1" dirty="0" err="1" smtClean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교체시</a:t>
              </a:r>
              <a:r>
                <a:rPr kumimoji="0" lang="en-US" altLang="ko-KR" sz="900" b="1" dirty="0" smtClean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)</a:t>
              </a:r>
              <a:endParaRPr kumimoji="0" lang="ko-KR" altLang="en-US" sz="1100" dirty="0">
                <a:latin typeface="Arial" pitchFamily="34" charset="0"/>
                <a:ea typeface="굴림" charset="-127"/>
              </a:endParaRPr>
            </a:p>
          </p:txBody>
        </p:sp>
        <p:sp>
          <p:nvSpPr>
            <p:cNvPr id="30733" name="모서리가 둥근 직사각형 7"/>
            <p:cNvSpPr>
              <a:spLocks noChangeArrowheads="1"/>
            </p:cNvSpPr>
            <p:nvPr/>
          </p:nvSpPr>
          <p:spPr bwMode="auto">
            <a:xfrm>
              <a:off x="87864" y="642937"/>
              <a:ext cx="1714501" cy="85725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latinLnBrk="0" hangingPunct="0"/>
              <a:r>
                <a:rPr kumimoji="0" lang="ko-KR" altLang="en-US" sz="1600" b="1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자수기기</a:t>
              </a:r>
              <a:endParaRPr kumimoji="0" lang="ko-KR" altLang="en-US" dirty="0">
                <a:ea typeface="굴림체" pitchFamily="49" charset="-127"/>
                <a:cs typeface="Times New Roman" pitchFamily="18" charset="0"/>
              </a:endParaRPr>
            </a:p>
          </p:txBody>
        </p:sp>
        <p:sp>
          <p:nvSpPr>
            <p:cNvPr id="30734" name="모서리가 둥근 직사각형 8"/>
            <p:cNvSpPr>
              <a:spLocks noChangeArrowheads="1"/>
            </p:cNvSpPr>
            <p:nvPr/>
          </p:nvSpPr>
          <p:spPr bwMode="auto">
            <a:xfrm>
              <a:off x="87864" y="1511935"/>
              <a:ext cx="1714501" cy="85725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latinLnBrk="0" hangingPunct="0"/>
              <a:r>
                <a:rPr kumimoji="0" lang="ko-KR" altLang="en-US" sz="1600" b="1" dirty="0" err="1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누빔기</a:t>
              </a:r>
              <a:r>
                <a:rPr kumimoji="0" lang="ko-KR" altLang="en-US" sz="1600" b="1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 류</a:t>
              </a:r>
              <a:endParaRPr kumimoji="0" lang="ko-KR" altLang="en-US" sz="2400" dirty="0">
                <a:ea typeface="굴림체" pitchFamily="49" charset="-127"/>
                <a:cs typeface="Times New Roman" pitchFamily="18" charset="0"/>
              </a:endParaRPr>
            </a:p>
          </p:txBody>
        </p:sp>
        <p:sp>
          <p:nvSpPr>
            <p:cNvPr id="30735" name="모서리가 둥근 직사각형 9"/>
            <p:cNvSpPr>
              <a:spLocks noChangeArrowheads="1"/>
            </p:cNvSpPr>
            <p:nvPr/>
          </p:nvSpPr>
          <p:spPr bwMode="auto">
            <a:xfrm>
              <a:off x="87864" y="2370982"/>
              <a:ext cx="1714501" cy="85727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latinLnBrk="0" hangingPunct="0"/>
              <a:r>
                <a:rPr kumimoji="0" lang="ko-KR" altLang="en-US" sz="1600" b="1" dirty="0" smtClean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공업용</a:t>
              </a:r>
              <a:endParaRPr kumimoji="0" lang="en-US" altLang="ko-KR" sz="1600" b="1" dirty="0" smtClean="0">
                <a:latin typeface="굴림체" pitchFamily="49" charset="-127"/>
                <a:ea typeface="굴림체" pitchFamily="49" charset="-127"/>
                <a:cs typeface="Times New Roman" pitchFamily="18" charset="0"/>
              </a:endParaRPr>
            </a:p>
            <a:p>
              <a:pPr algn="ctr" eaLnBrk="0" latinLnBrk="0" hangingPunct="0"/>
              <a:r>
                <a:rPr kumimoji="0" lang="en-US" altLang="ko-KR" sz="1050" b="1" dirty="0" smtClean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(</a:t>
              </a:r>
              <a:r>
                <a:rPr kumimoji="0" lang="ko-KR" altLang="en-US" sz="1050" b="1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자동차</a:t>
              </a:r>
              <a:r>
                <a:rPr kumimoji="0" lang="en-US" altLang="ko-KR" sz="1050" b="1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,</a:t>
              </a:r>
              <a:r>
                <a:rPr kumimoji="0" lang="ko-KR" altLang="en-US" sz="1050" b="1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선박</a:t>
              </a:r>
              <a:r>
                <a:rPr kumimoji="0" lang="en-US" altLang="ko-KR" sz="1050" b="1" dirty="0" smtClean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,</a:t>
              </a:r>
            </a:p>
            <a:p>
              <a:pPr algn="ctr" eaLnBrk="0" latinLnBrk="0" hangingPunct="0"/>
              <a:r>
                <a:rPr kumimoji="0" lang="ko-KR" altLang="en-US" sz="1050" b="1" dirty="0" smtClean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항공기</a:t>
              </a:r>
              <a:r>
                <a:rPr kumimoji="0" lang="en-US" altLang="ko-KR" sz="1050" b="1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,</a:t>
              </a:r>
              <a:r>
                <a:rPr kumimoji="0" lang="ko-KR" altLang="en-US" sz="1050" b="1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낙하산등</a:t>
              </a:r>
              <a:r>
                <a:rPr kumimoji="0" lang="en-US" altLang="ko-KR" sz="1050" b="1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)</a:t>
              </a:r>
              <a:endParaRPr kumimoji="0" lang="en-US" altLang="ko-KR" sz="1050" dirty="0">
                <a:ea typeface="굴림체" pitchFamily="49" charset="-127"/>
                <a:cs typeface="Times New Roman" pitchFamily="18" charset="0"/>
              </a:endParaRPr>
            </a:p>
          </p:txBody>
        </p:sp>
        <p:sp>
          <p:nvSpPr>
            <p:cNvPr id="30736" name="모서리가 둥근 직사각형 10"/>
            <p:cNvSpPr>
              <a:spLocks noChangeArrowheads="1"/>
            </p:cNvSpPr>
            <p:nvPr/>
          </p:nvSpPr>
          <p:spPr bwMode="auto">
            <a:xfrm>
              <a:off x="87840" y="3230056"/>
              <a:ext cx="1714501" cy="85728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latinLnBrk="0" hangingPunct="0"/>
              <a:r>
                <a:rPr kumimoji="0" lang="ko-KR" altLang="en-US" b="1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의류</a:t>
              </a:r>
              <a:endParaRPr kumimoji="0" lang="ko-KR" altLang="en-US" sz="2800" dirty="0">
                <a:ea typeface="굴림체" pitchFamily="49" charset="-127"/>
                <a:cs typeface="Times New Roman" pitchFamily="18" charset="0"/>
              </a:endParaRPr>
            </a:p>
          </p:txBody>
        </p:sp>
        <p:sp>
          <p:nvSpPr>
            <p:cNvPr id="30737" name="모서리가 둥근 직사각형 11"/>
            <p:cNvSpPr>
              <a:spLocks noChangeArrowheads="1"/>
            </p:cNvSpPr>
            <p:nvPr/>
          </p:nvSpPr>
          <p:spPr bwMode="auto">
            <a:xfrm>
              <a:off x="5243644" y="642937"/>
              <a:ext cx="2571750" cy="857250"/>
            </a:xfrm>
            <a:prstGeom prst="roundRect">
              <a:avLst>
                <a:gd name="adj" fmla="val 16667"/>
              </a:avLst>
            </a:prstGeom>
            <a:grp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latinLnBrk="0" hangingPunct="0"/>
              <a:r>
                <a:rPr lang="en-US" altLang="ko-KR" dirty="0">
                  <a:latin typeface="+mj-lt"/>
                  <a:ea typeface="굴림체" pitchFamily="49" charset="-127"/>
                  <a:cs typeface="Times New Roman" pitchFamily="18" charset="0"/>
                </a:rPr>
                <a:t>6</a:t>
              </a:r>
              <a:r>
                <a:rPr lang="en-US" altLang="ko-KR" dirty="0" smtClean="0">
                  <a:latin typeface="+mj-lt"/>
                  <a:ea typeface="굴림체" pitchFamily="49" charset="-127"/>
                  <a:cs typeface="Times New Roman" pitchFamily="18" charset="0"/>
                </a:rPr>
                <a:t>0%</a:t>
              </a:r>
              <a:r>
                <a:rPr lang="ko-KR" altLang="en-US" dirty="0" smtClean="0">
                  <a:latin typeface="+mj-lt"/>
                  <a:ea typeface="굴림체" pitchFamily="49" charset="-127"/>
                  <a:cs typeface="Times New Roman" pitchFamily="18" charset="0"/>
                </a:rPr>
                <a:t>이상</a:t>
              </a:r>
              <a:endParaRPr lang="ko-KR" altLang="en-US" dirty="0">
                <a:latin typeface="+mj-lt"/>
                <a:ea typeface="굴림체" pitchFamily="49" charset="-127"/>
                <a:cs typeface="Times New Roman" pitchFamily="18" charset="0"/>
              </a:endParaRPr>
            </a:p>
          </p:txBody>
        </p:sp>
        <p:sp>
          <p:nvSpPr>
            <p:cNvPr id="30738" name="모서리가 둥근 직사각형 12"/>
            <p:cNvSpPr>
              <a:spLocks noChangeArrowheads="1"/>
            </p:cNvSpPr>
            <p:nvPr/>
          </p:nvSpPr>
          <p:spPr bwMode="auto">
            <a:xfrm>
              <a:off x="1839831" y="642937"/>
              <a:ext cx="1500187" cy="857250"/>
            </a:xfrm>
            <a:prstGeom prst="roundRect">
              <a:avLst>
                <a:gd name="adj" fmla="val 16667"/>
              </a:avLst>
            </a:prstGeom>
            <a:grp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latinLnBrk="0" hangingPunct="0"/>
              <a:r>
                <a:rPr kumimoji="0" lang="ko-KR" altLang="en-US" sz="1200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약</a:t>
              </a:r>
              <a:r>
                <a:rPr kumimoji="0" lang="en-US" altLang="ko-KR" sz="1200" b="1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70</a:t>
              </a:r>
              <a:r>
                <a:rPr kumimoji="0" lang="ko-KR" altLang="en-US" sz="1200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만</a:t>
              </a:r>
              <a:endParaRPr kumimoji="0" lang="ko-KR" altLang="en-US" dirty="0">
                <a:ea typeface="굴림체" pitchFamily="49" charset="-127"/>
                <a:cs typeface="Times New Roman" pitchFamily="18" charset="0"/>
              </a:endParaRPr>
            </a:p>
          </p:txBody>
        </p:sp>
        <p:sp>
          <p:nvSpPr>
            <p:cNvPr id="30739" name="모서리가 둥근 직사각형 13"/>
            <p:cNvSpPr>
              <a:spLocks noChangeArrowheads="1"/>
            </p:cNvSpPr>
            <p:nvPr/>
          </p:nvSpPr>
          <p:spPr bwMode="auto">
            <a:xfrm>
              <a:off x="3367535" y="642937"/>
              <a:ext cx="1857376" cy="857250"/>
            </a:xfrm>
            <a:prstGeom prst="roundRect">
              <a:avLst>
                <a:gd name="adj" fmla="val 16667"/>
              </a:avLst>
            </a:prstGeom>
            <a:grp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latinLnBrk="0" hangingPunct="0"/>
              <a:r>
                <a:rPr kumimoji="0" lang="ko-KR" altLang="en-US" sz="1200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약</a:t>
              </a:r>
              <a:r>
                <a:rPr kumimoji="0" lang="en-US" altLang="ko-KR" sz="1200" b="1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3</a:t>
              </a:r>
              <a:r>
                <a:rPr kumimoji="0" lang="ko-KR" altLang="en-US" sz="1200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억</a:t>
              </a:r>
              <a:r>
                <a:rPr kumimoji="0" lang="en-US" altLang="ko-KR" sz="1200" b="1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5</a:t>
              </a:r>
              <a:r>
                <a:rPr kumimoji="0" lang="ko-KR" altLang="en-US" sz="1200" dirty="0" smtClean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천만대</a:t>
              </a:r>
              <a:endParaRPr kumimoji="0" lang="ko-KR" altLang="en-US" dirty="0">
                <a:ea typeface="굴림체" pitchFamily="49" charset="-127"/>
                <a:cs typeface="Times New Roman" pitchFamily="18" charset="0"/>
              </a:endParaRPr>
            </a:p>
          </p:txBody>
        </p:sp>
        <p:sp>
          <p:nvSpPr>
            <p:cNvPr id="30740" name="모서리가 둥근 직사각형 14"/>
            <p:cNvSpPr>
              <a:spLocks noChangeArrowheads="1"/>
            </p:cNvSpPr>
            <p:nvPr/>
          </p:nvSpPr>
          <p:spPr bwMode="auto">
            <a:xfrm>
              <a:off x="5226182" y="1510346"/>
              <a:ext cx="2571751" cy="857250"/>
            </a:xfrm>
            <a:prstGeom prst="roundRect">
              <a:avLst>
                <a:gd name="adj" fmla="val 16667"/>
              </a:avLst>
            </a:prstGeom>
            <a:grp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latinLnBrk="0" hangingPunct="0"/>
              <a:r>
                <a:rPr kumimoji="0" lang="en-US" altLang="ko-KR" dirty="0" smtClean="0">
                  <a:ea typeface="굴림체" pitchFamily="49" charset="-127"/>
                  <a:cs typeface="Times New Roman" pitchFamily="18" charset="0"/>
                </a:rPr>
                <a:t>50%</a:t>
              </a:r>
              <a:r>
                <a:rPr kumimoji="0" lang="ko-KR" altLang="en-US" dirty="0" smtClean="0">
                  <a:ea typeface="굴림체" pitchFamily="49" charset="-127"/>
                  <a:cs typeface="Times New Roman" pitchFamily="18" charset="0"/>
                </a:rPr>
                <a:t>이내</a:t>
              </a:r>
              <a:endParaRPr kumimoji="0" lang="ko-KR" altLang="en-US" dirty="0">
                <a:ea typeface="굴림체" pitchFamily="49" charset="-127"/>
                <a:cs typeface="Times New Roman" pitchFamily="18" charset="0"/>
              </a:endParaRPr>
            </a:p>
          </p:txBody>
        </p:sp>
        <p:sp>
          <p:nvSpPr>
            <p:cNvPr id="30741" name="모서리가 둥근 직사각형 15"/>
            <p:cNvSpPr>
              <a:spLocks noChangeArrowheads="1"/>
            </p:cNvSpPr>
            <p:nvPr/>
          </p:nvSpPr>
          <p:spPr bwMode="auto">
            <a:xfrm>
              <a:off x="1839936" y="1510346"/>
              <a:ext cx="1500188" cy="857250"/>
            </a:xfrm>
            <a:prstGeom prst="roundRect">
              <a:avLst>
                <a:gd name="adj" fmla="val 16667"/>
              </a:avLst>
            </a:prstGeom>
            <a:grp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latinLnBrk="0" hangingPunct="0"/>
              <a:r>
                <a:rPr kumimoji="0" lang="ko-KR" altLang="en-US" sz="120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약</a:t>
              </a:r>
              <a:r>
                <a:rPr kumimoji="0" lang="en-US" altLang="ko-KR" sz="1200" b="1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30</a:t>
              </a:r>
              <a:r>
                <a:rPr kumimoji="0" lang="ko-KR" altLang="en-US" sz="120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만</a:t>
              </a:r>
              <a:endParaRPr kumimoji="0" lang="ko-KR" altLang="en-US">
                <a:ea typeface="굴림체" pitchFamily="49" charset="-127"/>
                <a:cs typeface="Times New Roman" pitchFamily="18" charset="0"/>
              </a:endParaRPr>
            </a:p>
          </p:txBody>
        </p:sp>
        <p:sp>
          <p:nvSpPr>
            <p:cNvPr id="30742" name="모서리가 둥근 직사각형 16"/>
            <p:cNvSpPr>
              <a:spLocks noChangeArrowheads="1"/>
            </p:cNvSpPr>
            <p:nvPr/>
          </p:nvSpPr>
          <p:spPr bwMode="auto">
            <a:xfrm>
              <a:off x="3358857" y="1510346"/>
              <a:ext cx="1857376" cy="857250"/>
            </a:xfrm>
            <a:prstGeom prst="roundRect">
              <a:avLst>
                <a:gd name="adj" fmla="val 16667"/>
              </a:avLst>
            </a:prstGeom>
            <a:grp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latinLnBrk="0" hangingPunct="0"/>
              <a:r>
                <a:rPr kumimoji="0" lang="ko-KR" altLang="en-US" sz="1200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약</a:t>
              </a:r>
              <a:r>
                <a:rPr kumimoji="0" lang="en-US" altLang="ko-KR" sz="1200" b="1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2</a:t>
              </a:r>
              <a:r>
                <a:rPr kumimoji="0" lang="ko-KR" altLang="en-US" sz="1200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억</a:t>
              </a:r>
              <a:r>
                <a:rPr kumimoji="0" lang="en-US" altLang="ko-KR" sz="1200" b="1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4</a:t>
              </a:r>
              <a:r>
                <a:rPr kumimoji="0" lang="ko-KR" altLang="en-US" sz="1200" dirty="0" smtClean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천만대</a:t>
              </a:r>
              <a:endParaRPr kumimoji="0" lang="ko-KR" altLang="en-US" dirty="0">
                <a:ea typeface="굴림체" pitchFamily="49" charset="-127"/>
                <a:cs typeface="Times New Roman" pitchFamily="18" charset="0"/>
              </a:endParaRPr>
            </a:p>
          </p:txBody>
        </p:sp>
        <p:sp>
          <p:nvSpPr>
            <p:cNvPr id="30743" name="모서리가 둥근 직사각형 17"/>
            <p:cNvSpPr>
              <a:spLocks noChangeArrowheads="1"/>
            </p:cNvSpPr>
            <p:nvPr/>
          </p:nvSpPr>
          <p:spPr bwMode="auto">
            <a:xfrm>
              <a:off x="5243657" y="2371000"/>
              <a:ext cx="2571751" cy="857250"/>
            </a:xfrm>
            <a:prstGeom prst="roundRect">
              <a:avLst>
                <a:gd name="adj" fmla="val 16667"/>
              </a:avLst>
            </a:prstGeom>
            <a:grp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latinLnBrk="0" hangingPunct="0"/>
              <a:r>
                <a:rPr kumimoji="0" lang="en-US" altLang="ko-KR" dirty="0" smtClean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33%</a:t>
              </a:r>
              <a:r>
                <a:rPr kumimoji="0" lang="ko-KR" altLang="en-US" dirty="0" smtClean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이내</a:t>
              </a:r>
              <a:endParaRPr kumimoji="0" lang="ko-KR" altLang="en-US" sz="2800" dirty="0">
                <a:ea typeface="굴림체" pitchFamily="49" charset="-127"/>
                <a:cs typeface="Times New Roman" pitchFamily="18" charset="0"/>
              </a:endParaRPr>
            </a:p>
          </p:txBody>
        </p:sp>
        <p:sp>
          <p:nvSpPr>
            <p:cNvPr id="30744" name="모서리가 둥근 직사각형 18"/>
            <p:cNvSpPr>
              <a:spLocks noChangeArrowheads="1"/>
            </p:cNvSpPr>
            <p:nvPr/>
          </p:nvSpPr>
          <p:spPr bwMode="auto">
            <a:xfrm>
              <a:off x="1839819" y="2371000"/>
              <a:ext cx="1500188" cy="857250"/>
            </a:xfrm>
            <a:prstGeom prst="roundRect">
              <a:avLst>
                <a:gd name="adj" fmla="val 16667"/>
              </a:avLst>
            </a:prstGeom>
            <a:grp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latinLnBrk="0" hangingPunct="0"/>
              <a:r>
                <a:rPr kumimoji="0" lang="ko-KR" altLang="en-US" sz="120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약</a:t>
              </a:r>
              <a:r>
                <a:rPr kumimoji="0" lang="en-US" altLang="ko-KR" sz="1200" b="1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50</a:t>
              </a:r>
              <a:r>
                <a:rPr kumimoji="0" lang="ko-KR" altLang="en-US" sz="120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만</a:t>
              </a:r>
              <a:endParaRPr kumimoji="0" lang="ko-KR" altLang="en-US">
                <a:ea typeface="굴림체" pitchFamily="49" charset="-127"/>
                <a:cs typeface="Times New Roman" pitchFamily="18" charset="0"/>
              </a:endParaRPr>
            </a:p>
          </p:txBody>
        </p:sp>
        <p:sp>
          <p:nvSpPr>
            <p:cNvPr id="30745" name="모서리가 둥근 직사각형 19"/>
            <p:cNvSpPr>
              <a:spLocks noChangeArrowheads="1"/>
            </p:cNvSpPr>
            <p:nvPr/>
          </p:nvSpPr>
          <p:spPr bwMode="auto">
            <a:xfrm>
              <a:off x="3367535" y="2371000"/>
              <a:ext cx="1857376" cy="857250"/>
            </a:xfrm>
            <a:prstGeom prst="roundRect">
              <a:avLst>
                <a:gd name="adj" fmla="val 16667"/>
              </a:avLst>
            </a:prstGeom>
            <a:grp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latinLnBrk="0" hangingPunct="0"/>
              <a:r>
                <a:rPr kumimoji="0" lang="ko-KR" altLang="en-US" sz="1200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약</a:t>
              </a:r>
              <a:r>
                <a:rPr kumimoji="0" lang="en-US" altLang="ko-KR" sz="1200" b="1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2</a:t>
              </a:r>
              <a:r>
                <a:rPr kumimoji="0" lang="ko-KR" altLang="en-US" sz="1200" dirty="0" smtClean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억대</a:t>
              </a:r>
              <a:endParaRPr kumimoji="0" lang="ko-KR" altLang="en-US" dirty="0">
                <a:ea typeface="굴림체" pitchFamily="49" charset="-127"/>
                <a:cs typeface="Times New Roman" pitchFamily="18" charset="0"/>
              </a:endParaRPr>
            </a:p>
          </p:txBody>
        </p:sp>
        <p:sp>
          <p:nvSpPr>
            <p:cNvPr id="30746" name="모서리가 둥근 직사각형 20"/>
            <p:cNvSpPr>
              <a:spLocks noChangeArrowheads="1"/>
            </p:cNvSpPr>
            <p:nvPr/>
          </p:nvSpPr>
          <p:spPr bwMode="auto">
            <a:xfrm>
              <a:off x="5243657" y="3230055"/>
              <a:ext cx="2571751" cy="857250"/>
            </a:xfrm>
            <a:prstGeom prst="roundRect">
              <a:avLst>
                <a:gd name="adj" fmla="val 16667"/>
              </a:avLst>
            </a:prstGeom>
            <a:grp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latinLnBrk="0" hangingPunct="0"/>
              <a:r>
                <a:rPr kumimoji="0" lang="en-US" altLang="ko-KR" dirty="0" smtClean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60%</a:t>
              </a:r>
              <a:r>
                <a:rPr kumimoji="0" lang="ko-KR" altLang="en-US" dirty="0" smtClean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이상</a:t>
              </a:r>
              <a:endParaRPr kumimoji="0" lang="ko-KR" altLang="en-US" sz="2800" dirty="0">
                <a:ea typeface="굴림체" pitchFamily="49" charset="-127"/>
                <a:cs typeface="Times New Roman" pitchFamily="18" charset="0"/>
              </a:endParaRPr>
            </a:p>
          </p:txBody>
        </p:sp>
        <p:sp>
          <p:nvSpPr>
            <p:cNvPr id="30747" name="모서리가 둥근 직사각형 21"/>
            <p:cNvSpPr>
              <a:spLocks noChangeArrowheads="1"/>
            </p:cNvSpPr>
            <p:nvPr/>
          </p:nvSpPr>
          <p:spPr bwMode="auto">
            <a:xfrm>
              <a:off x="1839819" y="3230055"/>
              <a:ext cx="1500188" cy="857250"/>
            </a:xfrm>
            <a:prstGeom prst="roundRect">
              <a:avLst>
                <a:gd name="adj" fmla="val 16667"/>
              </a:avLst>
            </a:prstGeom>
            <a:grp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latinLnBrk="0" hangingPunct="0"/>
              <a:r>
                <a:rPr kumimoji="0" lang="ko-KR" altLang="en-US" sz="120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약</a:t>
              </a:r>
              <a:r>
                <a:rPr kumimoji="0" lang="en-US" altLang="ko-KR" sz="1200" b="1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300</a:t>
              </a:r>
              <a:r>
                <a:rPr kumimoji="0" lang="ko-KR" altLang="en-US" sz="120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만</a:t>
              </a:r>
              <a:endParaRPr kumimoji="0" lang="ko-KR" altLang="en-US">
                <a:ea typeface="굴림체" pitchFamily="49" charset="-127"/>
                <a:cs typeface="Times New Roman" pitchFamily="18" charset="0"/>
              </a:endParaRPr>
            </a:p>
          </p:txBody>
        </p:sp>
        <p:sp>
          <p:nvSpPr>
            <p:cNvPr id="30748" name="모서리가 둥근 직사각형 22"/>
            <p:cNvSpPr>
              <a:spLocks noChangeArrowheads="1"/>
            </p:cNvSpPr>
            <p:nvPr/>
          </p:nvSpPr>
          <p:spPr bwMode="auto">
            <a:xfrm>
              <a:off x="3376319" y="3230055"/>
              <a:ext cx="1857376" cy="857250"/>
            </a:xfrm>
            <a:prstGeom prst="roundRect">
              <a:avLst>
                <a:gd name="adj" fmla="val 16667"/>
              </a:avLst>
            </a:prstGeom>
            <a:grp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latinLnBrk="0" hangingPunct="0"/>
              <a:r>
                <a:rPr kumimoji="0" lang="ko-KR" altLang="en-US" sz="1200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약</a:t>
              </a:r>
              <a:r>
                <a:rPr kumimoji="0" lang="en-US" altLang="ko-KR" sz="1200" b="1" dirty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12</a:t>
              </a:r>
              <a:r>
                <a:rPr kumimoji="0" lang="ko-KR" altLang="en-US" sz="1200" dirty="0" smtClean="0">
                  <a:latin typeface="굴림체" pitchFamily="49" charset="-127"/>
                  <a:ea typeface="굴림체" pitchFamily="49" charset="-127"/>
                  <a:cs typeface="Times New Roman" pitchFamily="18" charset="0"/>
                </a:rPr>
                <a:t>억대</a:t>
              </a:r>
              <a:endParaRPr kumimoji="0" lang="ko-KR" altLang="en-US" dirty="0">
                <a:ea typeface="굴림체" pitchFamily="49" charset="-127"/>
                <a:cs typeface="Times New Roman" pitchFamily="18" charset="0"/>
              </a:endParaRPr>
            </a:p>
          </p:txBody>
        </p:sp>
      </p:grpSp>
      <p:sp>
        <p:nvSpPr>
          <p:cNvPr id="30728" name="Rectangle 43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latinLnBrk="0" hangingPunct="0"/>
            <a:endParaRPr kumimoji="0" lang="ko-KR" altLang="ko-KR"/>
          </a:p>
        </p:txBody>
      </p:sp>
      <p:sp>
        <p:nvSpPr>
          <p:cNvPr id="2" name="모서리가 둥근 직사각형 1"/>
          <p:cNvSpPr/>
          <p:nvPr/>
        </p:nvSpPr>
        <p:spPr>
          <a:xfrm>
            <a:off x="5531090" y="4744362"/>
            <a:ext cx="2042586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년간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10</a:t>
            </a:r>
            <a:r>
              <a:rPr lang="ko-KR" altLang="en-US" sz="1600" dirty="0" smtClean="0">
                <a:solidFill>
                  <a:schemeClr val="tx1"/>
                </a:solidFill>
              </a:rPr>
              <a:t>억개 이상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052392" y="4744362"/>
            <a:ext cx="1464698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총 수요량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20</a:t>
            </a:r>
            <a:r>
              <a:rPr lang="ko-KR" altLang="en-US" sz="1600" dirty="0" smtClean="0">
                <a:solidFill>
                  <a:schemeClr val="tx1"/>
                </a:solidFill>
              </a:rPr>
              <a:t>억대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예상수요</a:t>
            </a:r>
            <a:r>
              <a:rPr lang="en-US" altLang="ko-KR" dirty="0" smtClean="0"/>
              <a:t>(Hook set)</a:t>
            </a:r>
            <a:endParaRPr lang="ko-KR" altLang="en-US" dirty="0"/>
          </a:p>
        </p:txBody>
      </p:sp>
      <p:sp>
        <p:nvSpPr>
          <p:cNvPr id="32" name="제목 6"/>
          <p:cNvSpPr txBox="1">
            <a:spLocks/>
          </p:cNvSpPr>
          <p:nvPr/>
        </p:nvSpPr>
        <p:spPr>
          <a:xfrm>
            <a:off x="1785918" y="5643578"/>
            <a:ext cx="5857916" cy="4690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u="none" strike="noStrike" kern="120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LnTx/>
                <a:uFillTx/>
                <a:latin typeface="HY그래픽" pitchFamily="18" charset="-127"/>
                <a:ea typeface="HY그래픽" pitchFamily="18" charset="-127"/>
              </a:rPr>
              <a:t>세계시장의 </a:t>
            </a:r>
            <a:r>
              <a:rPr kumimoji="0" lang="en-US" altLang="en-US" sz="2400" b="1" u="none" strike="noStrike" kern="120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LnTx/>
                <a:uFillTx/>
                <a:latin typeface="HY그래픽" pitchFamily="18" charset="-127"/>
                <a:ea typeface="HY그래픽" pitchFamily="18" charset="-127"/>
              </a:rPr>
              <a:t>10%</a:t>
            </a:r>
            <a:r>
              <a:rPr kumimoji="0" lang="en-US" altLang="ko-KR" sz="2400" b="1" u="none" strike="noStrike" kern="1200" normalizeH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LnTx/>
                <a:uFillTx/>
                <a:latin typeface="HY그래픽" pitchFamily="18" charset="-127"/>
                <a:ea typeface="HY그래픽" pitchFamily="18" charset="-127"/>
              </a:rPr>
              <a:t> </a:t>
            </a:r>
            <a:r>
              <a:rPr kumimoji="0" lang="ko-KR" altLang="en-US" sz="2400" b="1" u="none" strike="noStrike" kern="1200" normalizeH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LnTx/>
                <a:uFillTx/>
                <a:latin typeface="HY그래픽" pitchFamily="18" charset="-127"/>
                <a:ea typeface="HY그래픽" pitchFamily="18" charset="-127"/>
              </a:rPr>
              <a:t>세계</a:t>
            </a:r>
            <a:r>
              <a:rPr lang="en-US" altLang="ko-KR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HY그래픽" pitchFamily="18" charset="-127"/>
                <a:ea typeface="HY그래픽" pitchFamily="18" charset="-127"/>
              </a:rPr>
              <a:t> TOP 3 </a:t>
            </a:r>
            <a:r>
              <a:rPr lang="ko-KR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HY그래픽" pitchFamily="18" charset="-127"/>
                <a:ea typeface="HY그래픽" pitchFamily="18" charset="-127"/>
              </a:rPr>
              <a:t>진입 예상</a:t>
            </a:r>
            <a:endParaRPr kumimoji="0" lang="ko-KR" altLang="en-US" sz="2400" b="1" u="none" strike="noStrike" kern="1200" normalizeH="0" baseline="0" noProof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uLnTx/>
              <a:uFillTx/>
              <a:latin typeface="HY그래픽" pitchFamily="18" charset="-127"/>
              <a:ea typeface="HY그래픽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267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1204913" y="1142984"/>
            <a:ext cx="6643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몇 개의 업체에 의한 </a:t>
            </a:r>
            <a:r>
              <a:rPr lang="ko-KR" altLang="en-US" sz="2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과독점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시장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”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86004"/>
              </p:ext>
            </p:extLst>
          </p:nvPr>
        </p:nvGraphicFramePr>
        <p:xfrm>
          <a:off x="1785918" y="1643051"/>
          <a:ext cx="5572163" cy="3643336"/>
        </p:xfrm>
        <a:graphic>
          <a:graphicData uri="http://schemas.openxmlformats.org/drawingml/2006/table">
            <a:tbl>
              <a:tblPr/>
              <a:tblGrid>
                <a:gridCol w="799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9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8455">
                <a:tc gridSpan="4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b="1" kern="1200" dirty="0" smtClean="0">
                          <a:latin typeface="+mj-lt"/>
                          <a:ea typeface="맑은 고딕"/>
                          <a:cs typeface="Arial"/>
                        </a:rPr>
                        <a:t>세 계 시 장</a:t>
                      </a:r>
                      <a:endParaRPr lang="ko-KR" sz="14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9378" marR="69378" marT="44600" marB="44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4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9378" marR="69378" marT="44600" marB="44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4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9378" marR="69378" marT="44600" marB="44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굴림" pitchFamily="50" charset="-127"/>
                          <a:ea typeface="굴림" pitchFamily="50" charset="-127"/>
                        </a:rPr>
                        <a:t>순   위</a:t>
                      </a:r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9378" marR="69378" marT="44600" marB="44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200" dirty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업 체 </a:t>
                      </a:r>
                      <a:r>
                        <a:rPr lang="ko-KR" sz="120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명</a:t>
                      </a:r>
                      <a:r>
                        <a:rPr lang="en-US" altLang="ko-KR" sz="120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(</a:t>
                      </a:r>
                      <a:r>
                        <a:rPr lang="ko-KR" altLang="en-US" sz="120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국명</a:t>
                      </a:r>
                      <a:r>
                        <a:rPr lang="en-US" altLang="ko-KR" sz="120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)</a:t>
                      </a:r>
                      <a:endParaRPr lang="ko-KR" sz="1200" kern="100" dirty="0"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9378" marR="69378" marT="44600" marB="44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굴림" pitchFamily="50" charset="-127"/>
                          <a:ea typeface="굴림" pitchFamily="50" charset="-127"/>
                        </a:rPr>
                        <a:t>수  량</a:t>
                      </a:r>
                      <a:r>
                        <a:rPr lang="en-US" altLang="ko-KR" sz="1050" dirty="0" smtClean="0"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050" dirty="0" err="1" smtClean="0">
                          <a:latin typeface="굴림" pitchFamily="50" charset="-127"/>
                          <a:ea typeface="굴림" pitchFamily="50" charset="-127"/>
                        </a:rPr>
                        <a:t>천개</a:t>
                      </a:r>
                      <a:r>
                        <a:rPr lang="en-US" altLang="ko-KR" sz="1050" dirty="0" smtClean="0"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9378" marR="69378" marT="44600" marB="44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시장점유율</a:t>
                      </a:r>
                      <a:endParaRPr lang="ko-KR" sz="1200" kern="100" dirty="0"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9378" marR="69378" marT="44600" marB="44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11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9378" marR="69378" marT="44600" marB="44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kern="1200" dirty="0" err="1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히로세</a:t>
                      </a:r>
                      <a:r>
                        <a:rPr lang="en-US" altLang="ko-KR" sz="105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(</a:t>
                      </a:r>
                      <a:r>
                        <a:rPr lang="ko-KR" altLang="en-US" sz="105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일본</a:t>
                      </a:r>
                      <a:r>
                        <a:rPr lang="en-US" altLang="ko-KR" sz="105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)</a:t>
                      </a:r>
                      <a:endParaRPr lang="ko-KR" sz="1600" kern="100" dirty="0"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9378" marR="69378" marT="44600" marB="44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altLang="ko-KR" sz="1200" b="1" dirty="0" smtClean="0">
                          <a:latin typeface="굴림" pitchFamily="50" charset="-127"/>
                          <a:ea typeface="굴림" pitchFamily="50" charset="-127"/>
                        </a:rPr>
                        <a:t>1,500,000</a:t>
                      </a:r>
                      <a:endParaRPr lang="ko-KR" altLang="en-US" sz="12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9378" marR="69378" marT="44600" marB="44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b="1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75%</a:t>
                      </a:r>
                      <a:endParaRPr lang="ko-KR" sz="1200" kern="100" dirty="0"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9378" marR="69378" marT="44600" marB="44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9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100" kern="100" dirty="0" smtClean="0">
                          <a:latin typeface="굴림" pitchFamily="50" charset="-127"/>
                          <a:ea typeface="굴림" pitchFamily="50" charset="-127"/>
                          <a:cs typeface="Times New Roman"/>
                        </a:rPr>
                        <a:t>2</a:t>
                      </a:r>
                      <a:endParaRPr lang="ko-KR" sz="1100" kern="100" dirty="0"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9378" marR="69378" marT="44600" marB="44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kern="1200" dirty="0" err="1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코반</a:t>
                      </a:r>
                      <a:r>
                        <a:rPr lang="en-US" altLang="ko-KR" sz="105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(</a:t>
                      </a:r>
                      <a:r>
                        <a:rPr lang="ko-KR" altLang="en-US" sz="105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일본</a:t>
                      </a:r>
                      <a:r>
                        <a:rPr lang="en-US" altLang="ko-KR" sz="105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)</a:t>
                      </a:r>
                      <a:endParaRPr lang="ko-KR" sz="1050" kern="100" dirty="0"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9378" marR="69378" marT="44600" marB="44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altLang="ko-KR" sz="1200" b="1" dirty="0" smtClean="0">
                          <a:latin typeface="굴림" pitchFamily="50" charset="-127"/>
                          <a:ea typeface="굴림" pitchFamily="50" charset="-127"/>
                        </a:rPr>
                        <a:t>400,000</a:t>
                      </a:r>
                      <a:endParaRPr lang="ko-KR" altLang="en-US" sz="12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9378" marR="69378" marT="44600" marB="44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b="1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20%</a:t>
                      </a:r>
                      <a:endParaRPr lang="ko-KR" sz="1200" kern="100" dirty="0"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9378" marR="69378" marT="44600" marB="44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11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9378" marR="69378" marT="44600" marB="44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모조품</a:t>
                      </a:r>
                      <a:r>
                        <a:rPr lang="en-US" altLang="ko-KR" sz="105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(</a:t>
                      </a:r>
                      <a:r>
                        <a:rPr lang="ko-KR" altLang="en-US" sz="105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중국</a:t>
                      </a:r>
                      <a:r>
                        <a:rPr lang="en-US" altLang="ko-KR" sz="105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)</a:t>
                      </a:r>
                      <a:endParaRPr lang="ko-KR" sz="1050" kern="100" dirty="0"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9378" marR="69378" marT="44600" marB="44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altLang="ko-KR" sz="1200" b="1" dirty="0" smtClean="0">
                          <a:latin typeface="굴림" pitchFamily="50" charset="-127"/>
                          <a:ea typeface="굴림" pitchFamily="50" charset="-127"/>
                        </a:rPr>
                        <a:t>100,000</a:t>
                      </a:r>
                      <a:endParaRPr lang="ko-KR" altLang="en-US" sz="12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9378" marR="69378" marT="44600" marB="44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b="1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4.80%</a:t>
                      </a:r>
                      <a:endParaRPr lang="ko-KR" sz="1200" kern="100" dirty="0"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9378" marR="69378" marT="44600" marB="44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11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9378" marR="69378" marT="44600" marB="44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kern="1200" dirty="0" err="1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듀코프</a:t>
                      </a:r>
                      <a:r>
                        <a:rPr lang="en-US" altLang="ko-KR" sz="105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(</a:t>
                      </a:r>
                      <a:r>
                        <a:rPr lang="ko-KR" altLang="en-US" sz="105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독일</a:t>
                      </a:r>
                      <a:r>
                        <a:rPr lang="en-US" altLang="ko-KR" sz="105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)</a:t>
                      </a:r>
                      <a:endParaRPr lang="ko-KR" sz="1050" kern="100" dirty="0"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9378" marR="69378" marT="44600" marB="44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altLang="ko-KR" sz="1200" b="1" dirty="0" smtClean="0">
                          <a:latin typeface="굴림" pitchFamily="50" charset="-127"/>
                          <a:ea typeface="굴림" pitchFamily="50" charset="-127"/>
                        </a:rPr>
                        <a:t>2,000</a:t>
                      </a:r>
                      <a:endParaRPr lang="ko-KR" altLang="en-US" sz="12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9378" marR="69378" marT="44600" marB="44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b="1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0.10%</a:t>
                      </a:r>
                      <a:endParaRPr lang="ko-KR" sz="1200" kern="100" dirty="0"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9378" marR="69378" marT="44600" marB="44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kern="100" dirty="0" smtClean="0">
                          <a:latin typeface="굴림" pitchFamily="50" charset="-127"/>
                          <a:ea typeface="굴림" pitchFamily="50" charset="-127"/>
                          <a:cs typeface="Times New Roman"/>
                        </a:rPr>
                        <a:t>5</a:t>
                      </a:r>
                      <a:endParaRPr lang="ko-KR" sz="1100" kern="100" dirty="0"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9378" marR="69378" marT="44600" marB="44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kern="1200" dirty="0" err="1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링스</a:t>
                      </a:r>
                      <a:r>
                        <a:rPr lang="en-US" altLang="ko-KR" sz="105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(</a:t>
                      </a:r>
                      <a:r>
                        <a:rPr lang="ko-KR" altLang="en-US" sz="105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영국</a:t>
                      </a:r>
                      <a:r>
                        <a:rPr lang="en-US" altLang="ko-KR" sz="105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)</a:t>
                      </a:r>
                      <a:endParaRPr lang="ko-KR" sz="1050" kern="100" dirty="0"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9378" marR="69378" marT="44600" marB="44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altLang="ko-KR" sz="1200" b="1" dirty="0" smtClean="0">
                          <a:latin typeface="굴림" pitchFamily="50" charset="-127"/>
                          <a:ea typeface="굴림" pitchFamily="50" charset="-127"/>
                        </a:rPr>
                        <a:t>1,000</a:t>
                      </a:r>
                      <a:endParaRPr lang="ko-KR" altLang="en-US" sz="12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9378" marR="69378" marT="44600" marB="44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0.05%</a:t>
                      </a:r>
                      <a:endParaRPr lang="ko-KR" sz="1200" kern="100" dirty="0"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9378" marR="69378" marT="44600" marB="44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11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kern="100" dirty="0" smtClean="0">
                          <a:latin typeface="굴림" pitchFamily="50" charset="-127"/>
                          <a:ea typeface="굴림" pitchFamily="50" charset="-127"/>
                          <a:cs typeface="Times New Roman"/>
                        </a:rPr>
                        <a:t>6</a:t>
                      </a:r>
                      <a:endParaRPr lang="ko-KR" sz="1100" kern="100" dirty="0"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9378" marR="69378" marT="44600" marB="44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200" dirty="0" err="1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코베스트</a:t>
                      </a:r>
                      <a:r>
                        <a:rPr lang="en-US" altLang="ko-KR" sz="105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(</a:t>
                      </a:r>
                      <a:r>
                        <a:rPr lang="ko-KR" altLang="en-US" sz="105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한국</a:t>
                      </a:r>
                      <a:r>
                        <a:rPr lang="en-US" altLang="ko-KR" sz="105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)</a:t>
                      </a:r>
                      <a:endParaRPr lang="ko-KR" sz="1050" kern="100" dirty="0"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9378" marR="69378" marT="44600" marB="44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altLang="ko-KR" sz="1200" b="1" dirty="0" smtClean="0">
                          <a:latin typeface="굴림" pitchFamily="50" charset="-127"/>
                          <a:ea typeface="굴림" pitchFamily="50" charset="-127"/>
                        </a:rPr>
                        <a:t>500</a:t>
                      </a:r>
                      <a:endParaRPr lang="ko-KR" altLang="en-US" sz="12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9378" marR="69378" marT="44600" marB="44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b="1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0.03</a:t>
                      </a:r>
                      <a:r>
                        <a:rPr lang="en-US" sz="1200" kern="1200" dirty="0" smtClean="0">
                          <a:latin typeface="굴림" pitchFamily="50" charset="-127"/>
                          <a:ea typeface="굴림" pitchFamily="50" charset="-127"/>
                          <a:cs typeface="Arial"/>
                        </a:rPr>
                        <a:t>%</a:t>
                      </a:r>
                      <a:endParaRPr lang="ko-KR" sz="1200" kern="100" dirty="0"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9378" marR="69378" marT="44600" marB="446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796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latinLnBrk="0" hangingPunct="0"/>
            <a:endParaRPr kumimoji="0" lang="ko-KR" altLang="ko-KR"/>
          </a:p>
        </p:txBody>
      </p:sp>
      <p:sp>
        <p:nvSpPr>
          <p:cNvPr id="2" name="모서리가 둥근 직사각형 1"/>
          <p:cNvSpPr/>
          <p:nvPr/>
        </p:nvSpPr>
        <p:spPr>
          <a:xfrm>
            <a:off x="1487484" y="5429264"/>
            <a:ext cx="6084912" cy="4320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회전식가마에서 원형가마로 교체 기간 단 </a:t>
            </a:r>
            <a:r>
              <a:rPr lang="en-US" altLang="ko-KR" sz="2000" dirty="0" smtClean="0">
                <a:solidFill>
                  <a:srgbClr val="FF0000"/>
                </a:solidFill>
              </a:rPr>
              <a:t>3</a:t>
            </a:r>
            <a:r>
              <a:rPr lang="ko-KR" altLang="en-US" sz="2000" dirty="0" smtClean="0">
                <a:solidFill>
                  <a:srgbClr val="FF0000"/>
                </a:solidFill>
              </a:rPr>
              <a:t>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+mj-lt"/>
              </a:rPr>
              <a:t>(</a:t>
            </a:r>
            <a:r>
              <a:rPr lang="ko-KR" altLang="en-US" sz="1200" dirty="0" err="1" smtClean="0">
                <a:solidFill>
                  <a:schemeClr val="tx1"/>
                </a:solidFill>
                <a:latin typeface="+mj-lt"/>
              </a:rPr>
              <a:t>히로세</a:t>
            </a:r>
            <a:r>
              <a:rPr lang="en-US" altLang="ko-KR" sz="1200" dirty="0" smtClean="0">
                <a:solidFill>
                  <a:schemeClr val="tx1"/>
                </a:solidFill>
                <a:latin typeface="+mj-lt"/>
              </a:rPr>
              <a:t>, 1888</a:t>
            </a:r>
            <a:r>
              <a:rPr lang="ko-KR" altLang="en-US" sz="1200" dirty="0" smtClean="0">
                <a:solidFill>
                  <a:schemeClr val="tx1"/>
                </a:solidFill>
                <a:latin typeface="+mj-lt"/>
              </a:rPr>
              <a:t>년</a:t>
            </a:r>
            <a:r>
              <a:rPr lang="en-US" altLang="ko-KR" sz="1600" dirty="0" smtClean="0">
                <a:solidFill>
                  <a:schemeClr val="tx1"/>
                </a:solidFill>
                <a:latin typeface="+mj-lt"/>
              </a:rPr>
              <a:t>)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경쟁현황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718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7862" y="607674"/>
            <a:ext cx="7740352" cy="469009"/>
          </a:xfrm>
        </p:spPr>
        <p:txBody>
          <a:bodyPr>
            <a:normAutofit/>
          </a:bodyPr>
          <a:lstStyle/>
          <a:p>
            <a:r>
              <a:rPr sz="2400" smtClean="0"/>
              <a:t>비즈니스 모델</a:t>
            </a:r>
            <a:endParaRPr lang="ko-KR" altLang="en-US" sz="24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570449"/>
              </p:ext>
            </p:extLst>
          </p:nvPr>
        </p:nvGraphicFramePr>
        <p:xfrm>
          <a:off x="683567" y="1268760"/>
          <a:ext cx="7776865" cy="4320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187">
                  <a:extLst>
                    <a:ext uri="{9D8B030D-6E8A-4147-A177-3AD203B41FA5}">
                      <a16:colId xmlns:a16="http://schemas.microsoft.com/office/drawing/2014/main" val="1618763227"/>
                    </a:ext>
                  </a:extLst>
                </a:gridCol>
                <a:gridCol w="860966">
                  <a:extLst>
                    <a:ext uri="{9D8B030D-6E8A-4147-A177-3AD203B41FA5}">
                      <a16:colId xmlns:a16="http://schemas.microsoft.com/office/drawing/2014/main" val="310771615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490685185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1808812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1112014102"/>
                    </a:ext>
                  </a:extLst>
                </a:gridCol>
              </a:tblGrid>
              <a:tr h="38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No.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분야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이전제품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당사특허제품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연간 시장 규모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17796398"/>
                  </a:ext>
                </a:extLst>
              </a:tr>
              <a:tr h="1313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err="1" smtClean="0"/>
                        <a:t>훅셋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50</a:t>
                      </a:r>
                      <a:r>
                        <a:rPr lang="ko-KR" altLang="en-US" sz="1100" dirty="0" smtClean="0"/>
                        <a:t>조원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세계시장 </a:t>
                      </a:r>
                      <a:r>
                        <a:rPr lang="en-US" altLang="ko-KR" sz="1100" dirty="0" smtClean="0"/>
                        <a:t>20</a:t>
                      </a:r>
                      <a:r>
                        <a:rPr lang="ko-KR" altLang="en-US" sz="1100" dirty="0" smtClean="0"/>
                        <a:t>억대 이상 미싱 가동 중</a:t>
                      </a:r>
                      <a:r>
                        <a:rPr lang="en-US" altLang="ko-KR" sz="1100" dirty="0" smtClean="0"/>
                        <a:t>)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20</a:t>
                      </a:r>
                      <a:r>
                        <a:rPr lang="ko-KR" altLang="en-US" sz="1100" dirty="0" smtClean="0"/>
                        <a:t>억 </a:t>
                      </a:r>
                      <a:r>
                        <a:rPr lang="en-US" altLang="ko-KR" sz="1100" dirty="0" smtClean="0"/>
                        <a:t>* 0.5</a:t>
                      </a:r>
                      <a:r>
                        <a:rPr lang="ko-KR" altLang="en-US" sz="1100" dirty="0" smtClean="0"/>
                        <a:t>개</a:t>
                      </a:r>
                      <a:r>
                        <a:rPr lang="en-US" altLang="ko-KR" sz="1100" dirty="0" smtClean="0"/>
                        <a:t>/</a:t>
                      </a:r>
                      <a:r>
                        <a:rPr lang="ko-KR" altLang="en-US" sz="1100" dirty="0" smtClean="0"/>
                        <a:t>년 </a:t>
                      </a:r>
                      <a:r>
                        <a:rPr lang="en-US" altLang="ko-KR" sz="1100" dirty="0" smtClean="0"/>
                        <a:t>* 50,000</a:t>
                      </a:r>
                      <a:r>
                        <a:rPr lang="ko-KR" altLang="en-US" sz="1100" dirty="0" smtClean="0"/>
                        <a:t>원</a:t>
                      </a:r>
                      <a:endParaRPr lang="en-US" altLang="ko-KR" sz="11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7644188"/>
                  </a:ext>
                </a:extLst>
              </a:tr>
              <a:tr h="1313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카드리지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78740333"/>
                  </a:ext>
                </a:extLst>
              </a:tr>
              <a:tr h="1313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와인딩기</a:t>
                      </a:r>
                      <a:endParaRPr lang="ko-KR" altLang="en-US" sz="14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01955004"/>
                  </a:ext>
                </a:extLst>
              </a:tr>
            </a:tbl>
          </a:graphicData>
        </a:graphic>
      </p:graphicFrame>
      <p:pic>
        <p:nvPicPr>
          <p:cNvPr id="12" name="Picture 4" descr="kobest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911" y="1708112"/>
            <a:ext cx="1311609" cy="96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421933" y="2680703"/>
            <a:ext cx="1127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용량 </a:t>
            </a:r>
            <a:r>
              <a:rPr lang="en-US" altLang="ko-KR" sz="900" dirty="0"/>
              <a:t>160%</a:t>
            </a:r>
            <a:endParaRPr lang="ko-KR" altLang="en-US" sz="900" dirty="0"/>
          </a:p>
        </p:txBody>
      </p:sp>
      <p:sp>
        <p:nvSpPr>
          <p:cNvPr id="17" name="TextBox 16"/>
          <p:cNvSpPr txBox="1"/>
          <p:nvPr/>
        </p:nvSpPr>
        <p:spPr>
          <a:xfrm>
            <a:off x="3786182" y="2684248"/>
            <a:ext cx="18046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용량 </a:t>
            </a:r>
            <a:r>
              <a:rPr lang="en-US" altLang="ko-KR" sz="900" dirty="0"/>
              <a:t>700%</a:t>
            </a:r>
            <a:r>
              <a:rPr lang="ko-KR" altLang="en-US" sz="900" dirty="0"/>
              <a:t>이상</a:t>
            </a:r>
          </a:p>
        </p:txBody>
      </p:sp>
      <p:pic>
        <p:nvPicPr>
          <p:cNvPr id="1028" name="Picture 4" descr="섬유와인딩기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937" y="4314872"/>
            <a:ext cx="1655384" cy="93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662644" y="5318477"/>
            <a:ext cx="22975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단순 </a:t>
            </a:r>
            <a:r>
              <a:rPr lang="ko-KR" altLang="en-US" sz="900" dirty="0" err="1"/>
              <a:t>와인딩</a:t>
            </a:r>
            <a:r>
              <a:rPr lang="en-US" altLang="ko-KR" sz="900" dirty="0"/>
              <a:t>-</a:t>
            </a:r>
            <a:r>
              <a:rPr lang="ko-KR" altLang="en-US" sz="900" dirty="0" err="1"/>
              <a:t>수작업필요</a:t>
            </a:r>
            <a:endParaRPr lang="ko-KR" alt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3620086" y="5303987"/>
            <a:ext cx="1978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카드리지화</a:t>
            </a:r>
            <a:r>
              <a:rPr lang="en-US" altLang="ko-KR" sz="900" dirty="0"/>
              <a:t>-</a:t>
            </a:r>
            <a:r>
              <a:rPr lang="ko-KR" altLang="en-US" sz="900" dirty="0"/>
              <a:t>자동화 </a:t>
            </a:r>
            <a:endParaRPr lang="en-US" altLang="ko-KR" sz="900" dirty="0" smtClean="0"/>
          </a:p>
        </p:txBody>
      </p:sp>
      <p:pic>
        <p:nvPicPr>
          <p:cNvPr id="1030" name="Picture 6" descr="섬유와인딩기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89" y="4365299"/>
            <a:ext cx="836975" cy="95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854" y="3044050"/>
            <a:ext cx="775916" cy="82834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372" y="3055427"/>
            <a:ext cx="829435" cy="82943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797076" y="4009562"/>
            <a:ext cx="2303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기존 </a:t>
            </a:r>
            <a:r>
              <a:rPr lang="ko-KR" altLang="en-US" sz="900" dirty="0" err="1"/>
              <a:t>공급품</a:t>
            </a:r>
            <a:r>
              <a:rPr lang="ko-KR" altLang="en-US" sz="900" dirty="0"/>
              <a:t> </a:t>
            </a:r>
            <a:r>
              <a:rPr lang="en-US" altLang="ko-KR" sz="900" dirty="0"/>
              <a:t>100m vs </a:t>
            </a:r>
            <a:r>
              <a:rPr lang="ko-KR" altLang="en-US" sz="900" dirty="0"/>
              <a:t>숙련공 </a:t>
            </a:r>
            <a:r>
              <a:rPr lang="en-US" altLang="ko-KR" sz="900" dirty="0"/>
              <a:t>60m/4</a:t>
            </a:r>
            <a:r>
              <a:rPr lang="ko-KR" altLang="en-US" sz="900" dirty="0"/>
              <a:t>분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64698" y="3957826"/>
            <a:ext cx="18069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자사 </a:t>
            </a:r>
            <a:r>
              <a:rPr lang="ko-KR" altLang="en-US" sz="900" dirty="0" err="1" smtClean="0"/>
              <a:t>공급품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700m </a:t>
            </a:r>
            <a:r>
              <a:rPr lang="ko-KR" altLang="en-US" sz="900" dirty="0"/>
              <a:t>이상</a:t>
            </a:r>
          </a:p>
        </p:txBody>
      </p:sp>
      <p:pic>
        <p:nvPicPr>
          <p:cNvPr id="23" name="Picture 2" descr="http://ktnews.com/news_image/201211/8-2a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637" y="1714331"/>
            <a:ext cx="1049031" cy="90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admin\Desktop\가마\IMG_3957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9" t="55919" r="46307" b="22386"/>
          <a:stretch/>
        </p:blipFill>
        <p:spPr bwMode="auto">
          <a:xfrm>
            <a:off x="4120094" y="3111239"/>
            <a:ext cx="1039675" cy="69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5558" y="2192313"/>
            <a:ext cx="2897149" cy="341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7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1669"/>
          <p:cNvSpPr txBox="1">
            <a:spLocks noChangeArrowheads="1"/>
          </p:cNvSpPr>
          <p:nvPr/>
        </p:nvSpPr>
        <p:spPr bwMode="auto">
          <a:xfrm>
            <a:off x="1000100" y="1228276"/>
            <a:ext cx="5262563" cy="40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 smtClean="0">
                <a:latin typeface="HY울릉도B" pitchFamily="18" charset="-127"/>
                <a:ea typeface="HY울릉도B" pitchFamily="18" charset="-127"/>
              </a:rPr>
              <a:t>6. </a:t>
            </a:r>
            <a:r>
              <a:rPr lang="ko-KR" altLang="en-US" sz="2000" dirty="0" smtClean="0">
                <a:latin typeface="HY울릉도B" pitchFamily="18" charset="-127"/>
                <a:ea typeface="HY울릉도B" pitchFamily="18" charset="-127"/>
              </a:rPr>
              <a:t>수익구조</a:t>
            </a:r>
            <a:r>
              <a:rPr lang="en-US" altLang="ko-KR" sz="2000" dirty="0" smtClean="0">
                <a:latin typeface="HY울릉도B" pitchFamily="18" charset="-127"/>
                <a:ea typeface="HY울릉도B" pitchFamily="18" charset="-127"/>
              </a:rPr>
              <a:t>(</a:t>
            </a:r>
            <a:r>
              <a:rPr lang="ko-KR" altLang="en-US" sz="2000" dirty="0" smtClean="0">
                <a:latin typeface="HY울릉도B" pitchFamily="18" charset="-127"/>
                <a:ea typeface="HY울릉도B" pitchFamily="18" charset="-127"/>
              </a:rPr>
              <a:t>예시</a:t>
            </a:r>
            <a:r>
              <a:rPr lang="en-US" altLang="ko-KR" sz="2000" dirty="0" smtClean="0">
                <a:latin typeface="HY울릉도B" pitchFamily="18" charset="-127"/>
                <a:ea typeface="HY울릉도B" pitchFamily="18" charset="-127"/>
              </a:rPr>
              <a:t>)</a:t>
            </a:r>
            <a:endParaRPr lang="ko-KR" altLang="en-US" sz="2000" dirty="0">
              <a:latin typeface="HY울릉도B" pitchFamily="18" charset="-127"/>
              <a:ea typeface="HY울릉도B" pitchFamily="18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547069"/>
              </p:ext>
            </p:extLst>
          </p:nvPr>
        </p:nvGraphicFramePr>
        <p:xfrm>
          <a:off x="1232899" y="1785926"/>
          <a:ext cx="7553943" cy="200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6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46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68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50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67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955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구 분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소모량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1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일 수익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예시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1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개월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(30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일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1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년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51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 smtClean="0">
                        <a:solidFill>
                          <a:schemeClr val="tx1"/>
                        </a:solidFill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판매훅셋수량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1,000,000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1,000,000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1,000,000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부속품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“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인 보빈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+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아웃보빈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HY그래픽" pitchFamily="18" charset="-127"/>
                        <a:ea typeface="HY그래픽" pitchFamily="18" charset="-127"/>
                      </a:endParaRPr>
                    </a:p>
                    <a:p>
                      <a:pPr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 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점착제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”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동시교체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HY그래픽" pitchFamily="18" charset="-127"/>
                        <a:ea typeface="HY그래픽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(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수익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30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원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/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개 기준시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*1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일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5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개씩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(1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일 평균사용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10,000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×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150</a:t>
                      </a:r>
                    </a:p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=150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만원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100,000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×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150</a:t>
                      </a:r>
                    </a:p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=1500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만원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1,000,000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×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150</a:t>
                      </a:r>
                    </a:p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=1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억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5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천만원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1500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만원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latinLnBrk="1"/>
                      <a:r>
                        <a:rPr lang="ko-KR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×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30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일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=4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억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5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천만원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억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5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천만원</a:t>
                      </a:r>
                    </a:p>
                    <a:p>
                      <a:pPr latinLnBrk="1"/>
                      <a:r>
                        <a:rPr lang="ko-KR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×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30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일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=45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4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억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5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천만원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latinLnBrk="1"/>
                      <a:r>
                        <a:rPr lang="ko-KR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×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12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개월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= 54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45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억원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latinLnBrk="1"/>
                      <a:r>
                        <a:rPr lang="ko-KR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×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12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개월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= 540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가 마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년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2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개사용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(6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개월교체시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(5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만원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/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개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), 10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재봉틀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만대     </a:t>
                      </a:r>
                      <a:r>
                        <a:rPr lang="ko-KR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×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2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1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2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만개    →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억원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재봉틀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만대    </a:t>
                      </a:r>
                      <a:r>
                        <a:rPr lang="ko-KR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×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2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1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만개   →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억원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재봉틀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만대   </a:t>
                      </a:r>
                      <a:r>
                        <a:rPr lang="ko-KR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×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2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 1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만개  →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1,000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억원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양산시점이후예상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1200150" y="3941550"/>
            <a:ext cx="7443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※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재봉틀 수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전국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200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만개 추정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</a:rPr>
              <a:t>※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전세계 가마 교체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소요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약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20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억 개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(100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만개의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2,000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배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</a:t>
            </a:r>
            <a:endParaRPr lang="ko-KR" altLang="en-US" sz="1600" b="1" dirty="0" smtClean="0">
              <a:solidFill>
                <a:srgbClr val="FF0000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785918" y="4929198"/>
            <a:ext cx="1014091" cy="806829"/>
            <a:chOff x="1285852" y="2071678"/>
            <a:chExt cx="1381262" cy="1143008"/>
          </a:xfrm>
        </p:grpSpPr>
        <p:sp>
          <p:nvSpPr>
            <p:cNvPr id="18" name="직사각형 17"/>
            <p:cNvSpPr/>
            <p:nvPr/>
          </p:nvSpPr>
          <p:spPr>
            <a:xfrm>
              <a:off x="1285852" y="2071678"/>
              <a:ext cx="1381262" cy="11430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Picture 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30301" y="2143116"/>
              <a:ext cx="1292092" cy="9793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</p:grpSp>
      <p:grpSp>
        <p:nvGrpSpPr>
          <p:cNvPr id="26" name="그룹 25"/>
          <p:cNvGrpSpPr/>
          <p:nvPr/>
        </p:nvGrpSpPr>
        <p:grpSpPr>
          <a:xfrm>
            <a:off x="5357818" y="4929198"/>
            <a:ext cx="996515" cy="857256"/>
            <a:chOff x="6286512" y="2071679"/>
            <a:chExt cx="1357322" cy="1214446"/>
          </a:xfrm>
        </p:grpSpPr>
        <p:sp>
          <p:nvSpPr>
            <p:cNvPr id="51" name="직사각형 50"/>
            <p:cNvSpPr/>
            <p:nvPr/>
          </p:nvSpPr>
          <p:spPr>
            <a:xfrm>
              <a:off x="6286512" y="2071679"/>
              <a:ext cx="1357322" cy="121444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  <p:pic>
          <p:nvPicPr>
            <p:cNvPr id="58" name="Picture 2" descr="C:\Users\admin\Desktop\가마\IMG_3957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29" t="55919" r="46307" b="22386"/>
            <a:stretch/>
          </p:blipFill>
          <p:spPr bwMode="auto">
            <a:xfrm>
              <a:off x="6380899" y="2193773"/>
              <a:ext cx="1163289" cy="972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/>
          <p:cNvGrpSpPr/>
          <p:nvPr/>
        </p:nvGrpSpPr>
        <p:grpSpPr>
          <a:xfrm>
            <a:off x="4071934" y="4929198"/>
            <a:ext cx="891619" cy="821342"/>
            <a:chOff x="3214678" y="2071678"/>
            <a:chExt cx="1214446" cy="1163568"/>
          </a:xfrm>
        </p:grpSpPr>
        <p:sp>
          <p:nvSpPr>
            <p:cNvPr id="21" name="직사각형 20"/>
            <p:cNvSpPr/>
            <p:nvPr/>
          </p:nvSpPr>
          <p:spPr>
            <a:xfrm>
              <a:off x="3214678" y="2071678"/>
              <a:ext cx="1214446" cy="116356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Picture 6" descr="섬유와인딩기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132" y="2129262"/>
              <a:ext cx="937116" cy="1071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직사각형 22"/>
          <p:cNvSpPr/>
          <p:nvPr/>
        </p:nvSpPr>
        <p:spPr>
          <a:xfrm>
            <a:off x="1200150" y="5797395"/>
            <a:ext cx="1443024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주수익원 </a:t>
            </a:r>
            <a:r>
              <a:rPr lang="en-US" altLang="ko-KR" sz="1100" dirty="0" smtClean="0">
                <a:solidFill>
                  <a:prstClr val="black"/>
                </a:solidFill>
              </a:rPr>
              <a:t>: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로즈훅셋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571736" y="5797395"/>
            <a:ext cx="607223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              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부수익원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:</a:t>
            </a:r>
            <a:r>
              <a:rPr lang="ko-KR" altLang="en-US" sz="1100" dirty="0" smtClean="0">
                <a:solidFill>
                  <a:prstClr val="black"/>
                </a:solidFill>
              </a:rPr>
              <a:t>   </a:t>
            </a:r>
            <a:r>
              <a:rPr lang="en-US" altLang="ko-KR" sz="1100" dirty="0" smtClean="0">
                <a:solidFill>
                  <a:prstClr val="black"/>
                </a:solidFill>
              </a:rPr>
              <a:t>1.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와인딩기</a:t>
            </a:r>
            <a:r>
              <a:rPr lang="ko-KR" altLang="en-US" sz="1100" dirty="0" smtClean="0">
                <a:solidFill>
                  <a:prstClr val="black"/>
                </a:solidFill>
              </a:rPr>
              <a:t>           </a:t>
            </a:r>
            <a:r>
              <a:rPr lang="en-US" altLang="ko-KR" sz="1100" dirty="0" smtClean="0">
                <a:solidFill>
                  <a:prstClr val="black"/>
                </a:solidFill>
              </a:rPr>
              <a:t>2. </a:t>
            </a:r>
            <a:r>
              <a:rPr lang="ko-KR" altLang="en-US" sz="1100" dirty="0" smtClean="0">
                <a:solidFill>
                  <a:prstClr val="black"/>
                </a:solidFill>
              </a:rPr>
              <a:t>카트리지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65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extBox 51"/>
          <p:cNvSpPr txBox="1">
            <a:spLocks noChangeArrowheads="1"/>
          </p:cNvSpPr>
          <p:nvPr/>
        </p:nvSpPr>
        <p:spPr bwMode="auto">
          <a:xfrm>
            <a:off x="2389210" y="1428736"/>
            <a:ext cx="54689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세계시장 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TOP 3</a:t>
            </a:r>
            <a:r>
              <a:rPr lang="ko-KR" altLang="en-US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로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도약하는 </a:t>
            </a:r>
            <a:r>
              <a:rPr lang="ko-KR" altLang="en-US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절대강자</a:t>
            </a:r>
            <a:r>
              <a:rPr lang="en-US" altLang="ko-KR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endParaRPr lang="ko-KR" altLang="en-US" sz="2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1214430" y="2309829"/>
            <a:ext cx="2214562" cy="3476625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1281113" y="5323735"/>
            <a:ext cx="19288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495426" y="4537923"/>
            <a:ext cx="1500187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709738" y="3680673"/>
            <a:ext cx="1071563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924051" y="2823423"/>
            <a:ext cx="642937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50" name="TextBox 12"/>
          <p:cNvSpPr txBox="1">
            <a:spLocks noChangeArrowheads="1"/>
          </p:cNvSpPr>
          <p:nvPr/>
        </p:nvSpPr>
        <p:spPr bwMode="auto">
          <a:xfrm>
            <a:off x="1209676" y="5395173"/>
            <a:ext cx="20716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0" lang="en-US" altLang="ko-KR" sz="1600">
                <a:latin typeface="맑은 고딕" pitchFamily="50" charset="-127"/>
                <a:ea typeface="맑은 고딕" pitchFamily="50" charset="-127"/>
              </a:rPr>
              <a:t>Mission</a:t>
            </a:r>
          </a:p>
        </p:txBody>
      </p:sp>
      <p:sp>
        <p:nvSpPr>
          <p:cNvPr id="35851" name="TextBox 13"/>
          <p:cNvSpPr txBox="1">
            <a:spLocks noChangeArrowheads="1"/>
          </p:cNvSpPr>
          <p:nvPr/>
        </p:nvSpPr>
        <p:spPr bwMode="auto">
          <a:xfrm>
            <a:off x="1566863" y="4609360"/>
            <a:ext cx="1500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0" lang="en-US" altLang="ko-KR" dirty="0">
                <a:latin typeface="맑은 고딕" pitchFamily="50" charset="-127"/>
                <a:ea typeface="맑은 고딕" pitchFamily="50" charset="-127"/>
              </a:rPr>
              <a:t>Vision</a:t>
            </a:r>
          </a:p>
        </p:txBody>
      </p:sp>
      <p:sp>
        <p:nvSpPr>
          <p:cNvPr id="35852" name="TextBox 14"/>
          <p:cNvSpPr txBox="1">
            <a:spLocks noChangeArrowheads="1"/>
          </p:cNvSpPr>
          <p:nvPr/>
        </p:nvSpPr>
        <p:spPr bwMode="auto">
          <a:xfrm>
            <a:off x="1709738" y="3937848"/>
            <a:ext cx="13573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Goals</a:t>
            </a:r>
          </a:p>
        </p:txBody>
      </p:sp>
      <p:sp>
        <p:nvSpPr>
          <p:cNvPr id="35853" name="TextBox 15"/>
          <p:cNvSpPr txBox="1">
            <a:spLocks noChangeArrowheads="1"/>
          </p:cNvSpPr>
          <p:nvPr/>
        </p:nvSpPr>
        <p:spPr bwMode="auto">
          <a:xfrm>
            <a:off x="1924051" y="2547198"/>
            <a:ext cx="85407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Action</a:t>
            </a:r>
          </a:p>
          <a:p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Just do it</a:t>
            </a:r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854" name="TextBox 16"/>
          <p:cNvSpPr txBox="1">
            <a:spLocks noChangeArrowheads="1"/>
          </p:cNvSpPr>
          <p:nvPr/>
        </p:nvSpPr>
        <p:spPr bwMode="auto">
          <a:xfrm>
            <a:off x="1714501" y="3102823"/>
            <a:ext cx="108902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0" lang="en-US" altLang="ko-KR">
                <a:latin typeface="맑은 고딕" pitchFamily="50" charset="-127"/>
                <a:ea typeface="맑은 고딕" pitchFamily="50" charset="-127"/>
              </a:rPr>
              <a:t>Strategic</a:t>
            </a:r>
          </a:p>
          <a:p>
            <a:pPr algn="ctr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840783" y="3828307"/>
            <a:ext cx="4911424" cy="85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b="1" dirty="0" smtClean="0">
                <a:solidFill>
                  <a:srgbClr val="00B0F0"/>
                </a:solidFill>
                <a:latin typeface="+mj-ea"/>
                <a:ea typeface="+mj-ea"/>
              </a:rPr>
              <a:t>미션</a:t>
            </a:r>
            <a:endParaRPr lang="en-US" altLang="ko-KR" sz="1600" b="1" dirty="0" smtClean="0">
              <a:solidFill>
                <a:srgbClr val="00B0F0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안정된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성장을 통해 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일자리를 창출하고 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수익의 일부를 </a:t>
            </a:r>
            <a:endParaRPr lang="en-US" altLang="ko-KR" sz="12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사회적 약자에 지원하는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사회적 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기업으로 발전</a:t>
            </a:r>
            <a:endParaRPr lang="en-US" altLang="ko-KR" sz="12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defRPr/>
            </a:pP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840783" y="4894094"/>
            <a:ext cx="4911424" cy="85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b="1" dirty="0" smtClean="0">
                <a:solidFill>
                  <a:srgbClr val="00B0F0"/>
                </a:solidFill>
                <a:latin typeface="+mj-ea"/>
                <a:ea typeface="+mj-ea"/>
              </a:rPr>
              <a:t>전략</a:t>
            </a:r>
            <a:endParaRPr lang="en-US" altLang="ko-KR" sz="1600" b="1" dirty="0" smtClean="0">
              <a:solidFill>
                <a:srgbClr val="00B0F0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다양한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파트너들과 네트워크를 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형성</a:t>
            </a:r>
            <a:r>
              <a:rPr lang="en-US" altLang="ko-KR" sz="1200" dirty="0" smtClean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시장의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영향력을 키워나가며 </a:t>
            </a:r>
            <a:endParaRPr lang="en-US" altLang="ko-KR" sz="12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j-ea"/>
                <a:ea typeface="+mj-ea"/>
              </a:rPr>
              <a:t>R&amp;D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센터를 바탕으로 안정된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기술개발을 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지속함</a:t>
            </a:r>
            <a:r>
              <a:rPr lang="en-US" altLang="ko-KR" sz="12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mtClean="0">
                <a:solidFill>
                  <a:srgbClr val="002060"/>
                </a:solidFill>
              </a:rPr>
              <a:t>비전과 미션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840783" y="2749916"/>
            <a:ext cx="4911424" cy="85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b="1" dirty="0" smtClean="0">
                <a:solidFill>
                  <a:srgbClr val="00B0F0"/>
                </a:solidFill>
                <a:latin typeface="맑은 고딕" pitchFamily="50" charset="-127"/>
              </a:rPr>
              <a:t>비전</a:t>
            </a: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</a:rPr>
              <a:t>현재 일본의 두 업체가 차지하고 있는 시장 점유율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</a:rPr>
              <a:t>90%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</a:rPr>
              <a:t>를 확보</a:t>
            </a: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</a:rPr>
              <a:t>Hook Set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</a:rPr>
              <a:t> 시장의 절대적 강자로 부상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</a:rPr>
              <a:t> 시장 가치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</a:rPr>
              <a:t>1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</a:rPr>
              <a:t>위의 회사로 성장</a:t>
            </a:r>
            <a:endParaRPr lang="en-US" altLang="ko-KR" sz="1200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70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4" name="Line 16"/>
          <p:cNvSpPr>
            <a:spLocks noChangeShapeType="1"/>
          </p:cNvSpPr>
          <p:nvPr/>
        </p:nvSpPr>
        <p:spPr bwMode="auto">
          <a:xfrm flipV="1">
            <a:off x="714348" y="1881870"/>
            <a:ext cx="7843837" cy="1762756"/>
          </a:xfrm>
          <a:prstGeom prst="line">
            <a:avLst/>
          </a:prstGeom>
          <a:noFill/>
          <a:ln w="38100">
            <a:solidFill>
              <a:srgbClr val="EBB817"/>
            </a:solidFill>
            <a:round/>
            <a:headEnd type="oval" w="med" len="med"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866" name="TextBox 51"/>
          <p:cNvSpPr txBox="1">
            <a:spLocks noChangeArrowheads="1"/>
          </p:cNvSpPr>
          <p:nvPr/>
        </p:nvSpPr>
        <p:spPr bwMode="auto">
          <a:xfrm>
            <a:off x="-357176" y="1428736"/>
            <a:ext cx="66436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네트워크를 통한 시장 확대 전략</a:t>
            </a:r>
            <a:r>
              <a:rPr lang="en-US" altLang="ko-KR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endParaRPr lang="ko-KR" altLang="en-US" sz="2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868" name="Arc 10"/>
          <p:cNvSpPr>
            <a:spLocks/>
          </p:cNvSpPr>
          <p:nvPr/>
        </p:nvSpPr>
        <p:spPr bwMode="auto">
          <a:xfrm rot="2060723">
            <a:off x="3423537" y="2838727"/>
            <a:ext cx="1724231" cy="1763596"/>
          </a:xfrm>
          <a:custGeom>
            <a:avLst/>
            <a:gdLst>
              <a:gd name="T0" fmla="*/ 2147483647 w 21600"/>
              <a:gd name="T1" fmla="*/ 0 h 21301"/>
              <a:gd name="T2" fmla="*/ 2147483647 w 21600"/>
              <a:gd name="T3" fmla="*/ 2147483647 h 21301"/>
              <a:gd name="T4" fmla="*/ 0 w 21600"/>
              <a:gd name="T5" fmla="*/ 2147483647 h 21301"/>
              <a:gd name="T6" fmla="*/ 0 60000 65536"/>
              <a:gd name="T7" fmla="*/ 0 60000 65536"/>
              <a:gd name="T8" fmla="*/ 0 60000 65536"/>
              <a:gd name="T9" fmla="*/ 0 w 21600"/>
              <a:gd name="T10" fmla="*/ 0 h 21301"/>
              <a:gd name="T11" fmla="*/ 21600 w 21600"/>
              <a:gd name="T12" fmla="*/ 21301 h 213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301" fill="none" extrusionOk="0">
                <a:moveTo>
                  <a:pt x="6527" y="0"/>
                </a:moveTo>
                <a:cubicBezTo>
                  <a:pt x="15502" y="2845"/>
                  <a:pt x="21600" y="11175"/>
                  <a:pt x="21600" y="20590"/>
                </a:cubicBezTo>
                <a:cubicBezTo>
                  <a:pt x="21600" y="20827"/>
                  <a:pt x="21596" y="21064"/>
                  <a:pt x="21588" y="21301"/>
                </a:cubicBezTo>
              </a:path>
              <a:path w="21600" h="21301" stroke="0" extrusionOk="0">
                <a:moveTo>
                  <a:pt x="6527" y="0"/>
                </a:moveTo>
                <a:cubicBezTo>
                  <a:pt x="15502" y="2845"/>
                  <a:pt x="21600" y="11175"/>
                  <a:pt x="21600" y="20590"/>
                </a:cubicBezTo>
                <a:cubicBezTo>
                  <a:pt x="21600" y="20827"/>
                  <a:pt x="21596" y="21064"/>
                  <a:pt x="21588" y="21301"/>
                </a:cubicBezTo>
                <a:lnTo>
                  <a:pt x="0" y="2059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873" name="Arc 11"/>
          <p:cNvSpPr>
            <a:spLocks/>
          </p:cNvSpPr>
          <p:nvPr/>
        </p:nvSpPr>
        <p:spPr bwMode="auto">
          <a:xfrm rot="2205990">
            <a:off x="2108054" y="3205881"/>
            <a:ext cx="1041342" cy="916288"/>
          </a:xfrm>
          <a:custGeom>
            <a:avLst/>
            <a:gdLst>
              <a:gd name="T0" fmla="*/ 2147483647 w 21600"/>
              <a:gd name="T1" fmla="*/ 0 h 21077"/>
              <a:gd name="T2" fmla="*/ 2147483647 w 21600"/>
              <a:gd name="T3" fmla="*/ 2147483647 h 21077"/>
              <a:gd name="T4" fmla="*/ 0 w 21600"/>
              <a:gd name="T5" fmla="*/ 2147483647 h 21077"/>
              <a:gd name="T6" fmla="*/ 0 60000 65536"/>
              <a:gd name="T7" fmla="*/ 0 60000 65536"/>
              <a:gd name="T8" fmla="*/ 0 60000 65536"/>
              <a:gd name="T9" fmla="*/ 0 w 21600"/>
              <a:gd name="T10" fmla="*/ 0 h 21077"/>
              <a:gd name="T11" fmla="*/ 21600 w 21600"/>
              <a:gd name="T12" fmla="*/ 21077 h 210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077" fill="none" extrusionOk="0">
                <a:moveTo>
                  <a:pt x="7196" y="0"/>
                </a:moveTo>
                <a:cubicBezTo>
                  <a:pt x="15828" y="3050"/>
                  <a:pt x="21600" y="11211"/>
                  <a:pt x="21600" y="20366"/>
                </a:cubicBezTo>
                <a:cubicBezTo>
                  <a:pt x="21600" y="20603"/>
                  <a:pt x="21596" y="20840"/>
                  <a:pt x="21588" y="21077"/>
                </a:cubicBezTo>
              </a:path>
              <a:path w="21600" h="21077" stroke="0" extrusionOk="0">
                <a:moveTo>
                  <a:pt x="7196" y="0"/>
                </a:moveTo>
                <a:cubicBezTo>
                  <a:pt x="15828" y="3050"/>
                  <a:pt x="21600" y="11211"/>
                  <a:pt x="21600" y="20366"/>
                </a:cubicBezTo>
                <a:cubicBezTo>
                  <a:pt x="21600" y="20603"/>
                  <a:pt x="21596" y="20840"/>
                  <a:pt x="21588" y="21077"/>
                </a:cubicBezTo>
                <a:lnTo>
                  <a:pt x="0" y="20366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875" name="Text Box 19"/>
          <p:cNvSpPr txBox="1">
            <a:spLocks noChangeArrowheads="1"/>
          </p:cNvSpPr>
          <p:nvPr/>
        </p:nvSpPr>
        <p:spPr bwMode="auto">
          <a:xfrm>
            <a:off x="3031728" y="3089441"/>
            <a:ext cx="1792045" cy="16312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chemeClr val="accent1"/>
                </a:solidFill>
              </a:rPr>
              <a:t>2018. 12</a:t>
            </a:r>
          </a:p>
          <a:p>
            <a:r>
              <a:rPr lang="ko-KR" altLang="en-US" sz="1200" b="1" dirty="0" smtClean="0">
                <a:solidFill>
                  <a:schemeClr val="accent1"/>
                </a:solidFill>
              </a:rPr>
              <a:t>세계 </a:t>
            </a:r>
            <a:r>
              <a:rPr lang="ko-KR" altLang="en-US" sz="1200" b="1" dirty="0">
                <a:solidFill>
                  <a:schemeClr val="accent1"/>
                </a:solidFill>
              </a:rPr>
              <a:t>각 국을 </a:t>
            </a:r>
            <a:r>
              <a:rPr lang="ko-KR" altLang="en-US" sz="1200" b="1" dirty="0" smtClean="0">
                <a:solidFill>
                  <a:schemeClr val="accent1"/>
                </a:solidFill>
              </a:rPr>
              <a:t>지역으로 분할 </a:t>
            </a:r>
            <a:endParaRPr lang="en-US" altLang="ko-KR" sz="1200" b="1" dirty="0" smtClean="0">
              <a:solidFill>
                <a:schemeClr val="accent1"/>
              </a:solidFill>
            </a:endParaRPr>
          </a:p>
          <a:p>
            <a:endParaRPr lang="en-US" altLang="ko-KR" sz="1200" b="1" dirty="0" smtClean="0">
              <a:solidFill>
                <a:schemeClr val="accent1"/>
              </a:solidFill>
            </a:endParaRPr>
          </a:p>
          <a:p>
            <a:r>
              <a:rPr lang="ko-KR" altLang="en-US" sz="1200" b="1" dirty="0" smtClean="0">
                <a:solidFill>
                  <a:schemeClr val="accent1"/>
                </a:solidFill>
              </a:rPr>
              <a:t>각 </a:t>
            </a:r>
            <a:r>
              <a:rPr lang="ko-KR" altLang="en-US" sz="1200" b="1" dirty="0">
                <a:solidFill>
                  <a:schemeClr val="accent1"/>
                </a:solidFill>
              </a:rPr>
              <a:t>지역에 사업파트너들과 </a:t>
            </a:r>
            <a:r>
              <a:rPr lang="ko-KR" altLang="en-US" sz="1200" b="1" dirty="0" smtClean="0">
                <a:solidFill>
                  <a:schemeClr val="accent1"/>
                </a:solidFill>
              </a:rPr>
              <a:t>네트워크의 큰 줄기 구성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endParaRPr lang="en-US" altLang="ko-KR" sz="1600" b="1" dirty="0">
              <a:solidFill>
                <a:schemeClr val="accent1"/>
              </a:solidFill>
            </a:endParaRPr>
          </a:p>
        </p:txBody>
      </p:sp>
      <p:sp>
        <p:nvSpPr>
          <p:cNvPr id="36876" name="Text Box 20"/>
          <p:cNvSpPr txBox="1">
            <a:spLocks noChangeArrowheads="1"/>
          </p:cNvSpPr>
          <p:nvPr/>
        </p:nvSpPr>
        <p:spPr bwMode="auto">
          <a:xfrm>
            <a:off x="5103430" y="3061768"/>
            <a:ext cx="1592262" cy="13849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 b="1" dirty="0" smtClean="0">
                <a:solidFill>
                  <a:schemeClr val="accent1"/>
                </a:solidFill>
              </a:rPr>
              <a:t>2019~2022</a:t>
            </a:r>
          </a:p>
          <a:p>
            <a:r>
              <a:rPr lang="ko-KR" altLang="en-US" sz="1200" b="1" dirty="0" smtClean="0">
                <a:solidFill>
                  <a:schemeClr val="accent1"/>
                </a:solidFill>
              </a:rPr>
              <a:t>다국적 </a:t>
            </a:r>
            <a:r>
              <a:rPr lang="ko-KR" altLang="en-US" sz="1200" b="1" dirty="0">
                <a:solidFill>
                  <a:schemeClr val="accent1"/>
                </a:solidFill>
              </a:rPr>
              <a:t>생산기지를 통해 </a:t>
            </a:r>
            <a:r>
              <a:rPr lang="ko-KR" altLang="en-US" sz="1200" b="1" dirty="0" smtClean="0">
                <a:solidFill>
                  <a:schemeClr val="accent1"/>
                </a:solidFill>
              </a:rPr>
              <a:t>안정된</a:t>
            </a:r>
            <a:r>
              <a:rPr lang="en-US" altLang="ko-KR" sz="1200" b="1" dirty="0" smtClean="0">
                <a:solidFill>
                  <a:schemeClr val="accent1"/>
                </a:solidFill>
              </a:rPr>
              <a:t> </a:t>
            </a:r>
            <a:r>
              <a:rPr lang="ko-KR" altLang="en-US" sz="1200" b="1" dirty="0" smtClean="0">
                <a:solidFill>
                  <a:schemeClr val="accent1"/>
                </a:solidFill>
              </a:rPr>
              <a:t>공급을 확보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endParaRPr lang="en-US" altLang="ko-KR" sz="1200" b="1" dirty="0">
              <a:solidFill>
                <a:schemeClr val="accent1"/>
              </a:solidFill>
            </a:endParaRPr>
          </a:p>
          <a:p>
            <a:r>
              <a:rPr lang="ko-KR" altLang="en-US" sz="1200" b="1" dirty="0">
                <a:solidFill>
                  <a:schemeClr val="accent1"/>
                </a:solidFill>
              </a:rPr>
              <a:t>세계적인 유통 네트워크의  구축</a:t>
            </a:r>
            <a:endParaRPr lang="en-US" altLang="ko-KR" sz="1200" b="1" dirty="0">
              <a:solidFill>
                <a:schemeClr val="accent1"/>
              </a:solidFill>
            </a:endParaRPr>
          </a:p>
        </p:txBody>
      </p:sp>
      <p:sp>
        <p:nvSpPr>
          <p:cNvPr id="36877" name="Arc 28"/>
          <p:cNvSpPr>
            <a:spLocks/>
          </p:cNvSpPr>
          <p:nvPr/>
        </p:nvSpPr>
        <p:spPr bwMode="auto">
          <a:xfrm rot="2691553">
            <a:off x="5102099" y="2886250"/>
            <a:ext cx="2217410" cy="2127056"/>
          </a:xfrm>
          <a:custGeom>
            <a:avLst/>
            <a:gdLst>
              <a:gd name="T0" fmla="*/ 0 w 23350"/>
              <a:gd name="T1" fmla="*/ 2147483647 h 22311"/>
              <a:gd name="T2" fmla="*/ 2147483647 w 23350"/>
              <a:gd name="T3" fmla="*/ 2147483647 h 22311"/>
              <a:gd name="T4" fmla="*/ 2147483647 w 23350"/>
              <a:gd name="T5" fmla="*/ 2147483647 h 22311"/>
              <a:gd name="T6" fmla="*/ 0 60000 65536"/>
              <a:gd name="T7" fmla="*/ 0 60000 65536"/>
              <a:gd name="T8" fmla="*/ 0 60000 65536"/>
              <a:gd name="T9" fmla="*/ 0 w 23350"/>
              <a:gd name="T10" fmla="*/ 0 h 22311"/>
              <a:gd name="T11" fmla="*/ 23350 w 23350"/>
              <a:gd name="T12" fmla="*/ 22311 h 223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350" h="22311" fill="none" extrusionOk="0">
                <a:moveTo>
                  <a:pt x="0" y="71"/>
                </a:moveTo>
                <a:cubicBezTo>
                  <a:pt x="582" y="23"/>
                  <a:pt x="1165" y="-1"/>
                  <a:pt x="1750" y="0"/>
                </a:cubicBezTo>
                <a:cubicBezTo>
                  <a:pt x="13679" y="0"/>
                  <a:pt x="23350" y="9670"/>
                  <a:pt x="23350" y="21600"/>
                </a:cubicBezTo>
                <a:cubicBezTo>
                  <a:pt x="23350" y="21837"/>
                  <a:pt x="23346" y="22074"/>
                  <a:pt x="23338" y="22311"/>
                </a:cubicBezTo>
              </a:path>
              <a:path w="23350" h="22311" stroke="0" extrusionOk="0">
                <a:moveTo>
                  <a:pt x="0" y="71"/>
                </a:moveTo>
                <a:cubicBezTo>
                  <a:pt x="582" y="23"/>
                  <a:pt x="1165" y="-1"/>
                  <a:pt x="1750" y="0"/>
                </a:cubicBezTo>
                <a:cubicBezTo>
                  <a:pt x="13679" y="0"/>
                  <a:pt x="23350" y="9670"/>
                  <a:pt x="23350" y="21600"/>
                </a:cubicBezTo>
                <a:cubicBezTo>
                  <a:pt x="23350" y="21837"/>
                  <a:pt x="23346" y="22074"/>
                  <a:pt x="23338" y="22311"/>
                </a:cubicBezTo>
                <a:lnTo>
                  <a:pt x="1750" y="2160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880" name="Line 17"/>
          <p:cNvSpPr>
            <a:spLocks noChangeShapeType="1"/>
          </p:cNvSpPr>
          <p:nvPr/>
        </p:nvSpPr>
        <p:spPr bwMode="auto">
          <a:xfrm rot="2432424" flipV="1">
            <a:off x="811490" y="3409639"/>
            <a:ext cx="7668023" cy="3116329"/>
          </a:xfrm>
          <a:prstGeom prst="line">
            <a:avLst/>
          </a:prstGeom>
          <a:noFill/>
          <a:ln w="38100">
            <a:solidFill>
              <a:srgbClr val="EBB817"/>
            </a:solidFill>
            <a:round/>
            <a:headEnd type="oval" w="med" len="med"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882" name="Text Box 20"/>
          <p:cNvSpPr txBox="1">
            <a:spLocks noChangeArrowheads="1"/>
          </p:cNvSpPr>
          <p:nvPr/>
        </p:nvSpPr>
        <p:spPr bwMode="auto">
          <a:xfrm>
            <a:off x="6979671" y="3018003"/>
            <a:ext cx="1592262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 b="1" dirty="0" smtClean="0">
                <a:solidFill>
                  <a:schemeClr val="accent1"/>
                </a:solidFill>
              </a:rPr>
              <a:t>2022~</a:t>
            </a:r>
          </a:p>
          <a:p>
            <a:r>
              <a:rPr lang="en-US" altLang="ko-KR" sz="1200" b="1" dirty="0" smtClean="0">
                <a:solidFill>
                  <a:schemeClr val="accent1"/>
                </a:solidFill>
              </a:rPr>
              <a:t>4</a:t>
            </a:r>
            <a:r>
              <a:rPr lang="ko-KR" altLang="en-US" sz="1200" b="1" dirty="0" smtClean="0">
                <a:solidFill>
                  <a:schemeClr val="accent1"/>
                </a:solidFill>
              </a:rPr>
              <a:t>년 차에 </a:t>
            </a:r>
            <a:r>
              <a:rPr lang="ko-KR" altLang="en-US" sz="1200" b="1" dirty="0">
                <a:solidFill>
                  <a:schemeClr val="accent1"/>
                </a:solidFill>
              </a:rPr>
              <a:t>시장 </a:t>
            </a:r>
            <a:r>
              <a:rPr lang="ko-KR" altLang="en-US" sz="1200" b="1" dirty="0" smtClean="0">
                <a:solidFill>
                  <a:schemeClr val="accent1"/>
                </a:solidFill>
              </a:rPr>
              <a:t>점유율</a:t>
            </a:r>
            <a:r>
              <a:rPr lang="en-US" altLang="ko-KR" sz="1200" b="1" dirty="0" smtClean="0">
                <a:solidFill>
                  <a:schemeClr val="accent1"/>
                </a:solidFill>
              </a:rPr>
              <a:t>30</a:t>
            </a:r>
            <a:r>
              <a:rPr lang="en-US" altLang="ko-KR" sz="1200" b="1" dirty="0">
                <a:solidFill>
                  <a:schemeClr val="accent1"/>
                </a:solidFill>
              </a:rPr>
              <a:t>%</a:t>
            </a:r>
            <a:r>
              <a:rPr lang="ko-KR" altLang="en-US" sz="1200" b="1" dirty="0">
                <a:solidFill>
                  <a:schemeClr val="accent1"/>
                </a:solidFill>
              </a:rPr>
              <a:t>이상을 </a:t>
            </a:r>
            <a:r>
              <a:rPr lang="ko-KR" altLang="en-US" sz="1200" b="1" dirty="0" smtClean="0">
                <a:solidFill>
                  <a:schemeClr val="accent1"/>
                </a:solidFill>
              </a:rPr>
              <a:t>달성</a:t>
            </a:r>
            <a:endParaRPr lang="en-US" altLang="ko-KR" sz="1200" b="1" dirty="0" smtClean="0">
              <a:solidFill>
                <a:schemeClr val="accent1"/>
              </a:solidFill>
            </a:endParaRPr>
          </a:p>
          <a:p>
            <a:endParaRPr lang="en-US" altLang="ko-KR" sz="1200" b="1" dirty="0">
              <a:solidFill>
                <a:schemeClr val="accent1"/>
              </a:solidFill>
            </a:endParaRPr>
          </a:p>
          <a:p>
            <a:r>
              <a:rPr lang="ko-KR" altLang="en-US" sz="1200" b="1" dirty="0" smtClean="0">
                <a:solidFill>
                  <a:schemeClr val="accent1"/>
                </a:solidFill>
              </a:rPr>
              <a:t>기하급수적인 </a:t>
            </a:r>
            <a:r>
              <a:rPr lang="ko-KR" altLang="en-US" sz="1200" b="1" dirty="0">
                <a:solidFill>
                  <a:schemeClr val="accent1"/>
                </a:solidFill>
              </a:rPr>
              <a:t>성장기반을 구축</a:t>
            </a:r>
            <a:endParaRPr lang="en-US" altLang="ko-KR" sz="1200" b="1" dirty="0">
              <a:solidFill>
                <a:schemeClr val="accent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성장전략</a:t>
            </a:r>
            <a:endParaRPr lang="ko-KR" altLang="en-US" dirty="0"/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888588" y="3071810"/>
            <a:ext cx="1857388" cy="15696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chemeClr val="accent1"/>
                </a:solidFill>
              </a:rPr>
              <a:t>2018. 6</a:t>
            </a:r>
          </a:p>
          <a:p>
            <a:r>
              <a:rPr lang="ko-KR" altLang="en-US" sz="1200" b="1" dirty="0" smtClean="0">
                <a:solidFill>
                  <a:schemeClr val="accent1"/>
                </a:solidFill>
              </a:rPr>
              <a:t>중국과 </a:t>
            </a:r>
            <a:r>
              <a:rPr lang="ko-KR" altLang="en-US" sz="1200" b="1" dirty="0">
                <a:solidFill>
                  <a:schemeClr val="accent1"/>
                </a:solidFill>
              </a:rPr>
              <a:t>동남아의 </a:t>
            </a:r>
            <a:r>
              <a:rPr lang="ko-KR" altLang="en-US" sz="1200" b="1" dirty="0" smtClean="0">
                <a:solidFill>
                  <a:schemeClr val="accent1"/>
                </a:solidFill>
              </a:rPr>
              <a:t>한국</a:t>
            </a:r>
            <a:endParaRPr lang="en-US" altLang="ko-KR" sz="1200" b="1" dirty="0" smtClean="0">
              <a:solidFill>
                <a:schemeClr val="accent1"/>
              </a:solidFill>
            </a:endParaRPr>
          </a:p>
          <a:p>
            <a:r>
              <a:rPr lang="ko-KR" altLang="en-US" sz="1200" b="1" dirty="0" smtClean="0">
                <a:solidFill>
                  <a:schemeClr val="accent1"/>
                </a:solidFill>
              </a:rPr>
              <a:t>기업인중심 </a:t>
            </a:r>
            <a:r>
              <a:rPr lang="ko-KR" altLang="en-US" sz="1200" b="1" dirty="0">
                <a:solidFill>
                  <a:schemeClr val="accent1"/>
                </a:solidFill>
              </a:rPr>
              <a:t>충성고객 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r>
              <a:rPr lang="ko-KR" altLang="en-US" sz="1200" b="1" dirty="0">
                <a:solidFill>
                  <a:schemeClr val="accent1"/>
                </a:solidFill>
              </a:rPr>
              <a:t>확보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endParaRPr lang="en-US" altLang="ko-KR" sz="1200" b="1" dirty="0">
              <a:solidFill>
                <a:schemeClr val="accent1"/>
              </a:solidFill>
            </a:endParaRPr>
          </a:p>
          <a:p>
            <a:r>
              <a:rPr lang="ko-KR" altLang="en-US" sz="1200" b="1" dirty="0">
                <a:solidFill>
                  <a:schemeClr val="accent1"/>
                </a:solidFill>
              </a:rPr>
              <a:t>투자유치를 통한 기업 조직의 </a:t>
            </a:r>
            <a:r>
              <a:rPr lang="ko-KR" altLang="en-US" sz="1200" b="1" dirty="0" smtClean="0">
                <a:solidFill>
                  <a:schemeClr val="accent1"/>
                </a:solidFill>
              </a:rPr>
              <a:t>기반 확보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endParaRPr lang="en-US" altLang="ko-KR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90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Arc 10"/>
          <p:cNvSpPr>
            <a:spLocks/>
          </p:cNvSpPr>
          <p:nvPr/>
        </p:nvSpPr>
        <p:spPr bwMode="auto">
          <a:xfrm rot="2060723">
            <a:off x="2997433" y="2567751"/>
            <a:ext cx="1998617" cy="1834671"/>
          </a:xfrm>
          <a:custGeom>
            <a:avLst/>
            <a:gdLst>
              <a:gd name="T0" fmla="*/ 2147483647 w 21600"/>
              <a:gd name="T1" fmla="*/ 0 h 21301"/>
              <a:gd name="T2" fmla="*/ 2147483647 w 21600"/>
              <a:gd name="T3" fmla="*/ 2147483647 h 21301"/>
              <a:gd name="T4" fmla="*/ 0 w 21600"/>
              <a:gd name="T5" fmla="*/ 2147483647 h 21301"/>
              <a:gd name="T6" fmla="*/ 0 60000 65536"/>
              <a:gd name="T7" fmla="*/ 0 60000 65536"/>
              <a:gd name="T8" fmla="*/ 0 60000 65536"/>
              <a:gd name="T9" fmla="*/ 0 w 21600"/>
              <a:gd name="T10" fmla="*/ 0 h 21301"/>
              <a:gd name="T11" fmla="*/ 21600 w 21600"/>
              <a:gd name="T12" fmla="*/ 21301 h 213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301" fill="none" extrusionOk="0">
                <a:moveTo>
                  <a:pt x="6527" y="0"/>
                </a:moveTo>
                <a:cubicBezTo>
                  <a:pt x="15502" y="2845"/>
                  <a:pt x="21600" y="11175"/>
                  <a:pt x="21600" y="20590"/>
                </a:cubicBezTo>
                <a:cubicBezTo>
                  <a:pt x="21600" y="20827"/>
                  <a:pt x="21596" y="21064"/>
                  <a:pt x="21588" y="21301"/>
                </a:cubicBezTo>
              </a:path>
              <a:path w="21600" h="21301" stroke="0" extrusionOk="0">
                <a:moveTo>
                  <a:pt x="6527" y="0"/>
                </a:moveTo>
                <a:cubicBezTo>
                  <a:pt x="15502" y="2845"/>
                  <a:pt x="21600" y="11175"/>
                  <a:pt x="21600" y="20590"/>
                </a:cubicBezTo>
                <a:cubicBezTo>
                  <a:pt x="21600" y="20827"/>
                  <a:pt x="21596" y="21064"/>
                  <a:pt x="21588" y="21301"/>
                </a:cubicBezTo>
                <a:lnTo>
                  <a:pt x="0" y="2059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1285852" y="2996983"/>
            <a:ext cx="147065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altLang="ko-KR" sz="1200" b="1" dirty="0">
              <a:solidFill>
                <a:schemeClr val="accent1"/>
              </a:solidFill>
            </a:endParaRPr>
          </a:p>
          <a:p>
            <a:r>
              <a:rPr lang="ko-KR" altLang="en-US" sz="1200" b="1" dirty="0">
                <a:solidFill>
                  <a:schemeClr val="accent1"/>
                </a:solidFill>
              </a:rPr>
              <a:t>엔젤 투자자 </a:t>
            </a:r>
            <a:r>
              <a:rPr lang="ko-KR" altLang="en-US" sz="1200" b="1" dirty="0" smtClean="0">
                <a:solidFill>
                  <a:schemeClr val="accent1"/>
                </a:solidFill>
              </a:rPr>
              <a:t>확보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r>
              <a:rPr lang="en-US" altLang="ko-KR" sz="1200" b="1" dirty="0">
                <a:solidFill>
                  <a:schemeClr val="accent1"/>
                </a:solidFill>
              </a:rPr>
              <a:t>5</a:t>
            </a:r>
            <a:r>
              <a:rPr lang="en-US" altLang="ko-KR" sz="1200" b="1" dirty="0" smtClean="0">
                <a:solidFill>
                  <a:schemeClr val="accent1"/>
                </a:solidFill>
              </a:rPr>
              <a:t>0</a:t>
            </a:r>
            <a:r>
              <a:rPr lang="ko-KR" altLang="en-US" sz="1200" b="1" dirty="0" smtClean="0">
                <a:solidFill>
                  <a:schemeClr val="accent1"/>
                </a:solidFill>
              </a:rPr>
              <a:t>억 </a:t>
            </a:r>
            <a:r>
              <a:rPr lang="en-US" altLang="ko-KR" sz="1200" b="1" dirty="0" smtClean="0">
                <a:solidFill>
                  <a:schemeClr val="accent1"/>
                </a:solidFill>
              </a:rPr>
              <a:t>Equity </a:t>
            </a:r>
            <a:r>
              <a:rPr lang="ko-KR" altLang="en-US" sz="1200" b="1" dirty="0" smtClean="0">
                <a:solidFill>
                  <a:schemeClr val="accent1"/>
                </a:solidFill>
              </a:rPr>
              <a:t>확보</a:t>
            </a:r>
            <a:r>
              <a:rPr lang="en-US" altLang="ko-KR" sz="1200" b="1" dirty="0" smtClean="0">
                <a:solidFill>
                  <a:schemeClr val="accent1"/>
                </a:solidFill>
              </a:rPr>
              <a:t> </a:t>
            </a:r>
            <a:endParaRPr lang="en-US" altLang="ko-KR" sz="1200" b="1" dirty="0">
              <a:solidFill>
                <a:schemeClr val="accent1"/>
              </a:solidFill>
            </a:endParaRP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1477261" y="4233454"/>
            <a:ext cx="10230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solidFill>
                  <a:schemeClr val="accent1"/>
                </a:solidFill>
                <a:latin typeface="+mn-ea"/>
                <a:ea typeface="+mn-ea"/>
              </a:rPr>
              <a:t>2018. 06</a:t>
            </a:r>
            <a:endParaRPr lang="en-US" altLang="ko-KR" sz="16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8" name="Text Box 8"/>
          <p:cNvSpPr txBox="1">
            <a:spLocks noChangeArrowheads="1"/>
          </p:cNvSpPr>
          <p:nvPr/>
        </p:nvSpPr>
        <p:spPr bwMode="auto">
          <a:xfrm>
            <a:off x="2906021" y="4733520"/>
            <a:ext cx="10230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solidFill>
                  <a:schemeClr val="accent1"/>
                </a:solidFill>
                <a:latin typeface="+mn-ea"/>
                <a:ea typeface="+mn-ea"/>
              </a:rPr>
              <a:t>2018. 12</a:t>
            </a:r>
            <a:endParaRPr lang="en-US" altLang="ko-KR" sz="16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9" name="Text Box 9"/>
          <p:cNvSpPr txBox="1">
            <a:spLocks noChangeArrowheads="1"/>
          </p:cNvSpPr>
          <p:nvPr/>
        </p:nvSpPr>
        <p:spPr bwMode="auto">
          <a:xfrm>
            <a:off x="4357686" y="5286388"/>
            <a:ext cx="12811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solidFill>
                  <a:schemeClr val="accent1"/>
                </a:solidFill>
                <a:latin typeface="+mn-ea"/>
                <a:ea typeface="+mn-ea"/>
              </a:rPr>
              <a:t>2019~2022</a:t>
            </a:r>
            <a:endParaRPr lang="en-US" altLang="ko-KR" sz="16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37897" name="Arc 11"/>
          <p:cNvSpPr>
            <a:spLocks/>
          </p:cNvSpPr>
          <p:nvPr/>
        </p:nvSpPr>
        <p:spPr bwMode="auto">
          <a:xfrm rot="2205990">
            <a:off x="1781099" y="2889778"/>
            <a:ext cx="1217155" cy="1043808"/>
          </a:xfrm>
          <a:custGeom>
            <a:avLst/>
            <a:gdLst>
              <a:gd name="T0" fmla="*/ 2147483647 w 21600"/>
              <a:gd name="T1" fmla="*/ 0 h 21077"/>
              <a:gd name="T2" fmla="*/ 2147483647 w 21600"/>
              <a:gd name="T3" fmla="*/ 2147483647 h 21077"/>
              <a:gd name="T4" fmla="*/ 0 w 21600"/>
              <a:gd name="T5" fmla="*/ 2147483647 h 21077"/>
              <a:gd name="T6" fmla="*/ 0 60000 65536"/>
              <a:gd name="T7" fmla="*/ 0 60000 65536"/>
              <a:gd name="T8" fmla="*/ 0 60000 65536"/>
              <a:gd name="T9" fmla="*/ 0 w 21600"/>
              <a:gd name="T10" fmla="*/ 0 h 21077"/>
              <a:gd name="T11" fmla="*/ 21600 w 21600"/>
              <a:gd name="T12" fmla="*/ 21077 h 210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077" fill="none" extrusionOk="0">
                <a:moveTo>
                  <a:pt x="7196" y="0"/>
                </a:moveTo>
                <a:cubicBezTo>
                  <a:pt x="15828" y="3050"/>
                  <a:pt x="21600" y="11211"/>
                  <a:pt x="21600" y="20366"/>
                </a:cubicBezTo>
                <a:cubicBezTo>
                  <a:pt x="21600" y="20603"/>
                  <a:pt x="21596" y="20840"/>
                  <a:pt x="21588" y="21077"/>
                </a:cubicBezTo>
              </a:path>
              <a:path w="21600" h="21077" stroke="0" extrusionOk="0">
                <a:moveTo>
                  <a:pt x="7196" y="0"/>
                </a:moveTo>
                <a:cubicBezTo>
                  <a:pt x="15828" y="3050"/>
                  <a:pt x="21600" y="11211"/>
                  <a:pt x="21600" y="20366"/>
                </a:cubicBezTo>
                <a:cubicBezTo>
                  <a:pt x="21600" y="20603"/>
                  <a:pt x="21596" y="20840"/>
                  <a:pt x="21588" y="21077"/>
                </a:cubicBezTo>
                <a:lnTo>
                  <a:pt x="0" y="20366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683" name="Line 16"/>
          <p:cNvSpPr>
            <a:spLocks noChangeShapeType="1"/>
          </p:cNvSpPr>
          <p:nvPr/>
        </p:nvSpPr>
        <p:spPr bwMode="auto">
          <a:xfrm flipV="1">
            <a:off x="526739" y="1484784"/>
            <a:ext cx="8096250" cy="18224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ko-KR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7899" name="Text Box 19"/>
          <p:cNvSpPr txBox="1">
            <a:spLocks noChangeArrowheads="1"/>
          </p:cNvSpPr>
          <p:nvPr/>
        </p:nvSpPr>
        <p:spPr bwMode="auto">
          <a:xfrm>
            <a:off x="2786050" y="2911144"/>
            <a:ext cx="1928826" cy="144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chemeClr val="accent1"/>
                </a:solidFill>
              </a:rPr>
              <a:t>FI </a:t>
            </a:r>
            <a:r>
              <a:rPr lang="ko-KR" altLang="en-US" sz="1200" b="1" dirty="0" smtClean="0">
                <a:solidFill>
                  <a:schemeClr val="accent1"/>
                </a:solidFill>
              </a:rPr>
              <a:t>유치 </a:t>
            </a:r>
            <a:endParaRPr lang="en-US" altLang="ko-KR" sz="1200" b="1" dirty="0" smtClean="0">
              <a:solidFill>
                <a:schemeClr val="accent1"/>
              </a:solidFill>
            </a:endParaRPr>
          </a:p>
          <a:p>
            <a:endParaRPr lang="en-US" altLang="ko-KR" sz="1200" b="1" dirty="0">
              <a:solidFill>
                <a:schemeClr val="accent1"/>
              </a:solidFill>
            </a:endParaRPr>
          </a:p>
          <a:p>
            <a:r>
              <a:rPr lang="ko-KR" altLang="en-US" sz="1200" b="1" dirty="0" err="1">
                <a:solidFill>
                  <a:schemeClr val="accent1"/>
                </a:solidFill>
              </a:rPr>
              <a:t>사업권</a:t>
            </a:r>
            <a:r>
              <a:rPr lang="ko-KR" altLang="en-US" sz="1200" b="1" dirty="0">
                <a:solidFill>
                  <a:schemeClr val="accent1"/>
                </a:solidFill>
              </a:rPr>
              <a:t> 및 영업권 공유를 통한 투자 </a:t>
            </a:r>
            <a:r>
              <a:rPr lang="ko-KR" altLang="en-US" sz="1200" b="1" dirty="0" smtClean="0">
                <a:solidFill>
                  <a:schemeClr val="accent1"/>
                </a:solidFill>
              </a:rPr>
              <a:t>유치</a:t>
            </a:r>
            <a:endParaRPr lang="en-US" altLang="ko-KR" sz="1200" b="1" dirty="0" smtClean="0">
              <a:solidFill>
                <a:schemeClr val="accent1"/>
              </a:solidFill>
            </a:endParaRPr>
          </a:p>
          <a:p>
            <a:r>
              <a:rPr lang="ko-KR" altLang="en-US" sz="1200" b="1" dirty="0" smtClean="0">
                <a:solidFill>
                  <a:schemeClr val="accent1"/>
                </a:solidFill>
              </a:rPr>
              <a:t>보증금 </a:t>
            </a:r>
            <a:r>
              <a:rPr lang="ko-KR" altLang="en-US" sz="1200" b="1" dirty="0">
                <a:solidFill>
                  <a:schemeClr val="accent1"/>
                </a:solidFill>
              </a:rPr>
              <a:t>또는 </a:t>
            </a:r>
            <a:r>
              <a:rPr lang="ko-KR" altLang="en-US" sz="1200" b="1" dirty="0" smtClean="0">
                <a:solidFill>
                  <a:schemeClr val="accent1"/>
                </a:solidFill>
              </a:rPr>
              <a:t>영업권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r>
              <a:rPr lang="ko-KR" altLang="en-US" sz="1200" b="1" dirty="0">
                <a:solidFill>
                  <a:schemeClr val="accent1"/>
                </a:solidFill>
              </a:rPr>
              <a:t>형태 </a:t>
            </a:r>
            <a:r>
              <a:rPr lang="en-US" altLang="ko-KR" sz="1200" b="1" dirty="0">
                <a:solidFill>
                  <a:schemeClr val="accent1"/>
                </a:solidFill>
              </a:rPr>
              <a:t>~500</a:t>
            </a:r>
            <a:r>
              <a:rPr lang="ko-KR" altLang="en-US" sz="1200" b="1" dirty="0">
                <a:solidFill>
                  <a:schemeClr val="accent1"/>
                </a:solidFill>
              </a:rPr>
              <a:t>억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endParaRPr lang="en-US" altLang="ko-KR" sz="1600" b="1" dirty="0">
              <a:solidFill>
                <a:schemeClr val="accent1"/>
              </a:solidFill>
            </a:endParaRPr>
          </a:p>
        </p:txBody>
      </p:sp>
      <p:sp>
        <p:nvSpPr>
          <p:cNvPr id="37900" name="Text Box 20"/>
          <p:cNvSpPr txBox="1">
            <a:spLocks noChangeArrowheads="1"/>
          </p:cNvSpPr>
          <p:nvPr/>
        </p:nvSpPr>
        <p:spPr bwMode="auto">
          <a:xfrm>
            <a:off x="4736789" y="3240945"/>
            <a:ext cx="1592262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1200" b="1" dirty="0">
                <a:solidFill>
                  <a:schemeClr val="accent1"/>
                </a:solidFill>
              </a:rPr>
              <a:t>국내외 </a:t>
            </a:r>
            <a:r>
              <a:rPr lang="ko-KR" altLang="en-US" sz="1200" b="1" dirty="0" err="1">
                <a:solidFill>
                  <a:schemeClr val="accent1"/>
                </a:solidFill>
              </a:rPr>
              <a:t>기관투자사를</a:t>
            </a:r>
            <a:r>
              <a:rPr lang="ko-KR" altLang="en-US" sz="1200" b="1" dirty="0">
                <a:solidFill>
                  <a:schemeClr val="accent1"/>
                </a:solidFill>
              </a:rPr>
              <a:t> 통해 자본 </a:t>
            </a:r>
            <a:r>
              <a:rPr lang="ko-KR" altLang="en-US" sz="1200" b="1" dirty="0" smtClean="0">
                <a:solidFill>
                  <a:schemeClr val="accent1"/>
                </a:solidFill>
              </a:rPr>
              <a:t>증자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r>
              <a:rPr lang="en-US" altLang="ko-KR" sz="1200" b="1" dirty="0">
                <a:solidFill>
                  <a:schemeClr val="accent1"/>
                </a:solidFill>
              </a:rPr>
              <a:t>~1000</a:t>
            </a:r>
            <a:r>
              <a:rPr lang="ko-KR" altLang="en-US" sz="1200" b="1" dirty="0">
                <a:solidFill>
                  <a:schemeClr val="accent1"/>
                </a:solidFill>
              </a:rPr>
              <a:t>억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endParaRPr lang="en-US" altLang="ko-KR" sz="1200" b="1" dirty="0">
              <a:solidFill>
                <a:schemeClr val="accent1"/>
              </a:solidFill>
            </a:endParaRPr>
          </a:p>
        </p:txBody>
      </p:sp>
      <p:sp>
        <p:nvSpPr>
          <p:cNvPr id="37901" name="Arc 28"/>
          <p:cNvSpPr>
            <a:spLocks/>
          </p:cNvSpPr>
          <p:nvPr/>
        </p:nvSpPr>
        <p:spPr bwMode="auto">
          <a:xfrm rot="2691553">
            <a:off x="4745156" y="2560472"/>
            <a:ext cx="2368331" cy="2379998"/>
          </a:xfrm>
          <a:custGeom>
            <a:avLst/>
            <a:gdLst>
              <a:gd name="T0" fmla="*/ 0 w 23350"/>
              <a:gd name="T1" fmla="*/ 2147483647 h 22311"/>
              <a:gd name="T2" fmla="*/ 2147483647 w 23350"/>
              <a:gd name="T3" fmla="*/ 2147483647 h 22311"/>
              <a:gd name="T4" fmla="*/ 2147483647 w 23350"/>
              <a:gd name="T5" fmla="*/ 2147483647 h 22311"/>
              <a:gd name="T6" fmla="*/ 0 60000 65536"/>
              <a:gd name="T7" fmla="*/ 0 60000 65536"/>
              <a:gd name="T8" fmla="*/ 0 60000 65536"/>
              <a:gd name="T9" fmla="*/ 0 w 23350"/>
              <a:gd name="T10" fmla="*/ 0 h 22311"/>
              <a:gd name="T11" fmla="*/ 23350 w 23350"/>
              <a:gd name="T12" fmla="*/ 22311 h 223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350" h="22311" fill="none" extrusionOk="0">
                <a:moveTo>
                  <a:pt x="0" y="71"/>
                </a:moveTo>
                <a:cubicBezTo>
                  <a:pt x="582" y="23"/>
                  <a:pt x="1165" y="-1"/>
                  <a:pt x="1750" y="0"/>
                </a:cubicBezTo>
                <a:cubicBezTo>
                  <a:pt x="13679" y="0"/>
                  <a:pt x="23350" y="9670"/>
                  <a:pt x="23350" y="21600"/>
                </a:cubicBezTo>
                <a:cubicBezTo>
                  <a:pt x="23350" y="21837"/>
                  <a:pt x="23346" y="22074"/>
                  <a:pt x="23338" y="22311"/>
                </a:cubicBezTo>
              </a:path>
              <a:path w="23350" h="22311" stroke="0" extrusionOk="0">
                <a:moveTo>
                  <a:pt x="0" y="71"/>
                </a:moveTo>
                <a:cubicBezTo>
                  <a:pt x="582" y="23"/>
                  <a:pt x="1165" y="-1"/>
                  <a:pt x="1750" y="0"/>
                </a:cubicBezTo>
                <a:cubicBezTo>
                  <a:pt x="13679" y="0"/>
                  <a:pt x="23350" y="9670"/>
                  <a:pt x="23350" y="21600"/>
                </a:cubicBezTo>
                <a:cubicBezTo>
                  <a:pt x="23350" y="21837"/>
                  <a:pt x="23346" y="22074"/>
                  <a:pt x="23338" y="22311"/>
                </a:cubicBezTo>
                <a:lnTo>
                  <a:pt x="1750" y="2160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" name="Text Box 29"/>
          <p:cNvSpPr txBox="1">
            <a:spLocks noChangeArrowheads="1"/>
          </p:cNvSpPr>
          <p:nvPr/>
        </p:nvSpPr>
        <p:spPr bwMode="auto">
          <a:xfrm>
            <a:off x="6193563" y="5786454"/>
            <a:ext cx="87876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solidFill>
                  <a:schemeClr val="accent1"/>
                </a:solidFill>
                <a:latin typeface="+mn-ea"/>
                <a:ea typeface="+mn-ea"/>
              </a:rPr>
              <a:t>2022 </a:t>
            </a:r>
            <a:r>
              <a:rPr lang="en-US" altLang="ko-KR" sz="1600" b="1" dirty="0">
                <a:solidFill>
                  <a:schemeClr val="accent1"/>
                </a:solidFill>
                <a:latin typeface="+mn-ea"/>
              </a:rPr>
              <a:t>~</a:t>
            </a:r>
          </a:p>
        </p:txBody>
      </p:sp>
      <p:sp>
        <p:nvSpPr>
          <p:cNvPr id="37907" name="Rectangle 46"/>
          <p:cNvSpPr>
            <a:spLocks noChangeArrowheads="1"/>
          </p:cNvSpPr>
          <p:nvPr/>
        </p:nvSpPr>
        <p:spPr bwMode="auto">
          <a:xfrm>
            <a:off x="6715140" y="3214686"/>
            <a:ext cx="20409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1200" b="1" dirty="0">
                <a:solidFill>
                  <a:srgbClr val="FF0000"/>
                </a:solidFill>
              </a:rPr>
              <a:t>해외 시장과 국내시장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algn="ctr">
              <a:lnSpc>
                <a:spcPct val="80000"/>
              </a:lnSpc>
            </a:pPr>
            <a:endParaRPr lang="en-US" altLang="ko-KR" sz="1200" b="1" dirty="0">
              <a:solidFill>
                <a:srgbClr val="FF0000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ko-KR" altLang="en-US" sz="1200" b="1" dirty="0" smtClean="0">
                <a:solidFill>
                  <a:srgbClr val="FF0000"/>
                </a:solidFill>
              </a:rPr>
              <a:t>상장을 통해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유동자금 </a:t>
            </a:r>
            <a:r>
              <a:rPr lang="ko-KR" altLang="en-US" sz="1200" b="1" dirty="0">
                <a:solidFill>
                  <a:srgbClr val="FF0000"/>
                </a:solidFill>
              </a:rPr>
              <a:t>확보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algn="ctr">
              <a:lnSpc>
                <a:spcPct val="80000"/>
              </a:lnSpc>
            </a:pPr>
            <a:endParaRPr lang="en-US" altLang="ko-KR" sz="1200" b="1" dirty="0">
              <a:solidFill>
                <a:srgbClr val="FF0000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altLang="ko-KR" sz="1200" b="1" dirty="0">
                <a:solidFill>
                  <a:srgbClr val="FF0000"/>
                </a:solidFill>
              </a:rPr>
              <a:t>~5000</a:t>
            </a:r>
            <a:r>
              <a:rPr lang="ko-KR" altLang="en-US" sz="1200" b="1" dirty="0">
                <a:solidFill>
                  <a:srgbClr val="FF0000"/>
                </a:solidFill>
              </a:rPr>
              <a:t>억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37904" name="Line 17"/>
          <p:cNvSpPr>
            <a:spLocks noChangeShapeType="1"/>
          </p:cNvSpPr>
          <p:nvPr/>
        </p:nvSpPr>
        <p:spPr bwMode="auto">
          <a:xfrm rot="2432424" flipV="1">
            <a:off x="513376" y="3446319"/>
            <a:ext cx="7955189" cy="291298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 wrap="none" anchor="ctr"/>
          <a:lstStyle/>
          <a:p>
            <a:endParaRPr lang="ko-KR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7905" name="Rectangle 6"/>
          <p:cNvSpPr>
            <a:spLocks noChangeArrowheads="1"/>
          </p:cNvSpPr>
          <p:nvPr/>
        </p:nvSpPr>
        <p:spPr bwMode="auto">
          <a:xfrm>
            <a:off x="571472" y="1214422"/>
            <a:ext cx="614366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66700" indent="-266700">
              <a:spcBef>
                <a:spcPts val="600"/>
              </a:spcBef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충성고객을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확보하는 동시 세계 각 지역에 사업 파트너를 통한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시장확대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”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투자유치전략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80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1669"/>
          <p:cNvSpPr txBox="1">
            <a:spLocks noChangeArrowheads="1"/>
          </p:cNvSpPr>
          <p:nvPr/>
        </p:nvSpPr>
        <p:spPr bwMode="auto">
          <a:xfrm>
            <a:off x="1000100" y="1228276"/>
            <a:ext cx="5262563" cy="40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 smtClean="0">
                <a:latin typeface="HY울릉도B" pitchFamily="18" charset="-127"/>
                <a:ea typeface="HY울릉도B" pitchFamily="18" charset="-127"/>
              </a:rPr>
              <a:t>6. </a:t>
            </a:r>
            <a:r>
              <a:rPr lang="ko-KR" altLang="en-US" sz="2000" dirty="0" smtClean="0">
                <a:latin typeface="HY울릉도B" pitchFamily="18" charset="-127"/>
                <a:ea typeface="HY울릉도B" pitchFamily="18" charset="-127"/>
              </a:rPr>
              <a:t>수익구조</a:t>
            </a:r>
            <a:r>
              <a:rPr lang="en-US" altLang="ko-KR" sz="2000" dirty="0" smtClean="0">
                <a:latin typeface="HY울릉도B" pitchFamily="18" charset="-127"/>
                <a:ea typeface="HY울릉도B" pitchFamily="18" charset="-127"/>
              </a:rPr>
              <a:t>(</a:t>
            </a:r>
            <a:r>
              <a:rPr lang="ko-KR" altLang="en-US" sz="2000" dirty="0" smtClean="0">
                <a:latin typeface="HY울릉도B" pitchFamily="18" charset="-127"/>
                <a:ea typeface="HY울릉도B" pitchFamily="18" charset="-127"/>
              </a:rPr>
              <a:t>예시</a:t>
            </a:r>
            <a:r>
              <a:rPr lang="en-US" altLang="ko-KR" sz="2000" dirty="0" smtClean="0">
                <a:latin typeface="HY울릉도B" pitchFamily="18" charset="-127"/>
                <a:ea typeface="HY울릉도B" pitchFamily="18" charset="-127"/>
              </a:rPr>
              <a:t>)</a:t>
            </a:r>
            <a:endParaRPr lang="ko-KR" altLang="en-US" sz="2000" dirty="0">
              <a:latin typeface="HY울릉도B" pitchFamily="18" charset="-127"/>
              <a:ea typeface="HY울릉도B" pitchFamily="18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547069"/>
              </p:ext>
            </p:extLst>
          </p:nvPr>
        </p:nvGraphicFramePr>
        <p:xfrm>
          <a:off x="1232899" y="1785926"/>
          <a:ext cx="7553943" cy="200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6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46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68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50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67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955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구 분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소모량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1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일 수익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예시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1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개월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(30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일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1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년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51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 smtClean="0">
                        <a:solidFill>
                          <a:schemeClr val="tx1"/>
                        </a:solidFill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판매훅셋수량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1,000,000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1,000,000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1,000,000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부속품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“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인 보빈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+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아웃보빈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HY그래픽" pitchFamily="18" charset="-127"/>
                        <a:ea typeface="HY그래픽" pitchFamily="18" charset="-127"/>
                      </a:endParaRPr>
                    </a:p>
                    <a:p>
                      <a:pPr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 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점착제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”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동시교체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HY그래픽" pitchFamily="18" charset="-127"/>
                        <a:ea typeface="HY그래픽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(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수익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30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원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/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개 기준시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*1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일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5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개씩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(1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일 평균사용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10,000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×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150</a:t>
                      </a:r>
                    </a:p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=150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만원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100,000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×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150</a:t>
                      </a:r>
                    </a:p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=1500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만원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1,000,000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×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150</a:t>
                      </a:r>
                    </a:p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=1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억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5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천만원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1500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만원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latinLnBrk="1"/>
                      <a:r>
                        <a:rPr lang="ko-KR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×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30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일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=4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억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5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천만원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1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억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5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천만원</a:t>
                      </a:r>
                    </a:p>
                    <a:p>
                      <a:pPr latinLnBrk="1"/>
                      <a:r>
                        <a:rPr lang="ko-KR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×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30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일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=45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4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억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5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천만원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latinLnBrk="1"/>
                      <a:r>
                        <a:rPr lang="ko-KR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×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12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개월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= 54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45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억원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latinLnBrk="1"/>
                      <a:r>
                        <a:rPr lang="ko-KR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×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 12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개월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= 540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휴먼모음T" pitchFamily="18" charset="-127"/>
                          <a:ea typeface="휴먼모음T" pitchFamily="18" charset="-127"/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가 마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년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2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개사용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(6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개월교체시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(5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만원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/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개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), 10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재봉틀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만대     </a:t>
                      </a:r>
                      <a:r>
                        <a:rPr lang="ko-KR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×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2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1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2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만개    →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억원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재봉틀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만대    </a:t>
                      </a:r>
                      <a:r>
                        <a:rPr lang="ko-KR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×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2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1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만개   →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억원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재봉틀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만대   </a:t>
                      </a:r>
                      <a:r>
                        <a:rPr lang="ko-KR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×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2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 1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만개  →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1,000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억원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양산시점이후예상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1200150" y="3941550"/>
            <a:ext cx="7443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※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재봉틀 수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전국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200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만개 추정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</a:rPr>
              <a:t>※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전세계 가마 교체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소요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약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20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억 개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(100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만개의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2,000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배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</a:t>
            </a:r>
            <a:endParaRPr lang="ko-KR" altLang="en-US" sz="1600" b="1" dirty="0" smtClean="0">
              <a:solidFill>
                <a:srgbClr val="FF0000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785918" y="4929198"/>
            <a:ext cx="1014091" cy="806829"/>
            <a:chOff x="1285852" y="2071678"/>
            <a:chExt cx="1381262" cy="1143008"/>
          </a:xfrm>
        </p:grpSpPr>
        <p:sp>
          <p:nvSpPr>
            <p:cNvPr id="18" name="직사각형 17"/>
            <p:cNvSpPr/>
            <p:nvPr/>
          </p:nvSpPr>
          <p:spPr>
            <a:xfrm>
              <a:off x="1285852" y="2071678"/>
              <a:ext cx="1381262" cy="11430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Picture 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30301" y="2143116"/>
              <a:ext cx="1292092" cy="9793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</p:grpSp>
      <p:grpSp>
        <p:nvGrpSpPr>
          <p:cNvPr id="26" name="그룹 25"/>
          <p:cNvGrpSpPr/>
          <p:nvPr/>
        </p:nvGrpSpPr>
        <p:grpSpPr>
          <a:xfrm>
            <a:off x="5357818" y="4929198"/>
            <a:ext cx="996515" cy="857256"/>
            <a:chOff x="6286512" y="2071679"/>
            <a:chExt cx="1357322" cy="1214446"/>
          </a:xfrm>
        </p:grpSpPr>
        <p:sp>
          <p:nvSpPr>
            <p:cNvPr id="51" name="직사각형 50"/>
            <p:cNvSpPr/>
            <p:nvPr/>
          </p:nvSpPr>
          <p:spPr>
            <a:xfrm>
              <a:off x="6286512" y="2071679"/>
              <a:ext cx="1357322" cy="121444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  <p:pic>
          <p:nvPicPr>
            <p:cNvPr id="58" name="Picture 2" descr="C:\Users\admin\Desktop\가마\IMG_3957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29" t="55919" r="46307" b="22386"/>
            <a:stretch/>
          </p:blipFill>
          <p:spPr bwMode="auto">
            <a:xfrm>
              <a:off x="6380899" y="2193773"/>
              <a:ext cx="1163289" cy="972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/>
          <p:cNvGrpSpPr/>
          <p:nvPr/>
        </p:nvGrpSpPr>
        <p:grpSpPr>
          <a:xfrm>
            <a:off x="4071934" y="4929198"/>
            <a:ext cx="891619" cy="821342"/>
            <a:chOff x="3214678" y="2071678"/>
            <a:chExt cx="1214446" cy="1163568"/>
          </a:xfrm>
        </p:grpSpPr>
        <p:sp>
          <p:nvSpPr>
            <p:cNvPr id="21" name="직사각형 20"/>
            <p:cNvSpPr/>
            <p:nvPr/>
          </p:nvSpPr>
          <p:spPr>
            <a:xfrm>
              <a:off x="3214678" y="2071678"/>
              <a:ext cx="1214446" cy="116356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Picture 6" descr="섬유와인딩기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132" y="2129262"/>
              <a:ext cx="937116" cy="1071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직사각형 22"/>
          <p:cNvSpPr/>
          <p:nvPr/>
        </p:nvSpPr>
        <p:spPr>
          <a:xfrm>
            <a:off x="1200150" y="5797395"/>
            <a:ext cx="1443024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주수익원 </a:t>
            </a:r>
            <a:r>
              <a:rPr lang="en-US" altLang="ko-KR" sz="1100" dirty="0" smtClean="0">
                <a:solidFill>
                  <a:prstClr val="black"/>
                </a:solidFill>
              </a:rPr>
              <a:t>: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로즈훅셋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571736" y="5797395"/>
            <a:ext cx="607223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              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부수익원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:</a:t>
            </a:r>
            <a:r>
              <a:rPr lang="ko-KR" altLang="en-US" sz="1100" dirty="0" smtClean="0">
                <a:solidFill>
                  <a:prstClr val="black"/>
                </a:solidFill>
              </a:rPr>
              <a:t>   </a:t>
            </a:r>
            <a:r>
              <a:rPr lang="en-US" altLang="ko-KR" sz="1100" dirty="0" smtClean="0">
                <a:solidFill>
                  <a:prstClr val="black"/>
                </a:solidFill>
              </a:rPr>
              <a:t>1.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와인딩기</a:t>
            </a:r>
            <a:r>
              <a:rPr lang="ko-KR" altLang="en-US" sz="1100" dirty="0" smtClean="0">
                <a:solidFill>
                  <a:prstClr val="black"/>
                </a:solidFill>
              </a:rPr>
              <a:t>           </a:t>
            </a:r>
            <a:r>
              <a:rPr lang="en-US" altLang="ko-KR" sz="1100" dirty="0" smtClean="0">
                <a:solidFill>
                  <a:prstClr val="black"/>
                </a:solidFill>
              </a:rPr>
              <a:t>2. </a:t>
            </a:r>
            <a:r>
              <a:rPr lang="ko-KR" altLang="en-US" sz="1100" dirty="0" smtClean="0">
                <a:solidFill>
                  <a:prstClr val="black"/>
                </a:solidFill>
              </a:rPr>
              <a:t>카트리지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1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424633"/>
            <a:ext cx="5256584" cy="469009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추정 손익 계산서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수정본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217685"/>
              </p:ext>
            </p:extLst>
          </p:nvPr>
        </p:nvGraphicFramePr>
        <p:xfrm>
          <a:off x="467544" y="893642"/>
          <a:ext cx="8208912" cy="57619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4130">
                  <a:extLst>
                    <a:ext uri="{9D8B030D-6E8A-4147-A177-3AD203B41FA5}">
                      <a16:colId xmlns:a16="http://schemas.microsoft.com/office/drawing/2014/main" val="2751494878"/>
                    </a:ext>
                  </a:extLst>
                </a:gridCol>
                <a:gridCol w="1454390">
                  <a:extLst>
                    <a:ext uri="{9D8B030D-6E8A-4147-A177-3AD203B41FA5}">
                      <a16:colId xmlns:a16="http://schemas.microsoft.com/office/drawing/2014/main" val="1897616171"/>
                    </a:ext>
                  </a:extLst>
                </a:gridCol>
                <a:gridCol w="1253846">
                  <a:extLst>
                    <a:ext uri="{9D8B030D-6E8A-4147-A177-3AD203B41FA5}">
                      <a16:colId xmlns:a16="http://schemas.microsoft.com/office/drawing/2014/main" val="37387572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33195746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83184762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652562127"/>
                    </a:ext>
                  </a:extLst>
                </a:gridCol>
                <a:gridCol w="1296146">
                  <a:extLst>
                    <a:ext uri="{9D8B030D-6E8A-4147-A177-3AD203B41FA5}">
                      <a16:colId xmlns:a16="http://schemas.microsoft.com/office/drawing/2014/main" val="3385791119"/>
                    </a:ext>
                  </a:extLst>
                </a:gridCol>
              </a:tblGrid>
              <a:tr h="161245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70C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차년도 </a:t>
                      </a:r>
                      <a:endParaRPr lang="ko-KR" altLang="en-US" sz="1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차년도 </a:t>
                      </a:r>
                      <a:endParaRPr lang="ko-KR" altLang="en-US" sz="1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ko-KR" alt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차년도 </a:t>
                      </a:r>
                      <a:endParaRPr lang="ko-KR" altLang="en-US" sz="1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solidFill>
                            <a:schemeClr val="bg1"/>
                          </a:solidFill>
                          <a:effectLst/>
                        </a:rPr>
                        <a:t>차년도 </a:t>
                      </a:r>
                      <a:endParaRPr lang="ko-KR" altLang="en-US" sz="1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649724"/>
                  </a:ext>
                </a:extLst>
              </a:tr>
              <a:tr h="16124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2018</a:t>
                      </a:r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년 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2019</a:t>
                      </a:r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년 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2020</a:t>
                      </a:r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년 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2021</a:t>
                      </a:r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년 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550888"/>
                  </a:ext>
                </a:extLst>
              </a:tr>
              <a:tr h="17947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smtClean="0">
                          <a:effectLst/>
                        </a:rPr>
                        <a:t>생산</a:t>
                      </a:r>
                      <a:endParaRPr lang="en-US" altLang="ko-KR" sz="12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200" u="none" strike="noStrike" dirty="0" smtClean="0">
                          <a:effectLst/>
                        </a:rPr>
                        <a:t>계획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가마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공장형태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샘플라인</a:t>
                      </a:r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설비완성</a:t>
                      </a:r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 양산체제 준비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 양산체제 완성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 양산체제 확대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65139865"/>
                  </a:ext>
                </a:extLst>
              </a:tr>
              <a:tr h="179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월간최대생산량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</a:rPr>
                        <a:t>개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2,304,000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51079396"/>
                  </a:ext>
                </a:extLst>
              </a:tr>
              <a:tr h="179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월간기대생산량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개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19858192"/>
                  </a:ext>
                </a:extLst>
              </a:tr>
              <a:tr h="179476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smtClean="0">
                          <a:effectLst/>
                        </a:rPr>
                        <a:t>판매</a:t>
                      </a:r>
                      <a:endParaRPr lang="en-US" altLang="ko-KR" sz="12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200" u="none" strike="noStrike" dirty="0" smtClean="0">
                          <a:effectLst/>
                        </a:rPr>
                        <a:t>계획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effectLst/>
                        </a:rPr>
                        <a:t>매출시작</a:t>
                      </a:r>
                      <a:r>
                        <a:rPr lang="en-US" altLang="ko-KR" sz="1200" u="none" strike="noStrike" dirty="0">
                          <a:effectLst/>
                        </a:rPr>
                        <a:t>(</a:t>
                      </a:r>
                      <a:r>
                        <a:rPr lang="ko-KR" altLang="en-US" sz="1200" u="none" strike="noStrike" dirty="0">
                          <a:effectLst/>
                        </a:rPr>
                        <a:t>천원</a:t>
                      </a:r>
                      <a:r>
                        <a:rPr lang="en-US" altLang="ko-KR" sz="1200" u="none" strike="noStrike" dirty="0">
                          <a:effectLst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19,950,000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108,000,000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648,000,000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14435"/>
                  </a:ext>
                </a:extLst>
              </a:tr>
              <a:tr h="179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가마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제조단가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</a:rPr>
                        <a:t>원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1390247"/>
                  </a:ext>
                </a:extLst>
              </a:tr>
              <a:tr h="179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수량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</a:rPr>
                        <a:t>개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32542182"/>
                  </a:ext>
                </a:extLst>
              </a:tr>
              <a:tr h="179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지출액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</a:rPr>
                        <a:t>천원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64,800,000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259,200,000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20946375"/>
                  </a:ext>
                </a:extLst>
              </a:tr>
              <a:tr h="179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</a:rPr>
                        <a:t>이익</a:t>
                      </a:r>
                      <a:r>
                        <a:rPr lang="en-US" altLang="ko-KR" sz="1200" b="0" u="none" strike="noStrike" dirty="0">
                          <a:effectLst/>
                        </a:rPr>
                        <a:t>(</a:t>
                      </a:r>
                      <a:r>
                        <a:rPr lang="ko-KR" altLang="en-US" sz="1200" b="0" u="none" strike="noStrike" dirty="0">
                          <a:effectLst/>
                        </a:rPr>
                        <a:t>천원</a:t>
                      </a:r>
                      <a:r>
                        <a:rPr lang="en-US" altLang="ko-KR" sz="1200" b="0" u="none" strike="noStrike" dirty="0">
                          <a:effectLst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330,000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5,550,000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43,200,000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388,800,000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916341"/>
                  </a:ext>
                </a:extLst>
              </a:tr>
              <a:tr h="179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카드</a:t>
                      </a:r>
                      <a:br>
                        <a:rPr lang="ko-KR" altLang="en-US" sz="1200" u="none" strike="noStrike" dirty="0">
                          <a:effectLst/>
                        </a:rPr>
                      </a:br>
                      <a:r>
                        <a:rPr lang="ko-KR" altLang="en-US" sz="1200" u="none" strike="noStrike" dirty="0">
                          <a:effectLst/>
                        </a:rPr>
                        <a:t>리지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effectLst/>
                        </a:rPr>
                        <a:t>판매단가</a:t>
                      </a:r>
                      <a:r>
                        <a:rPr lang="en-US" altLang="ko-KR" sz="1000" b="0" u="none" strike="noStrike">
                          <a:effectLst/>
                        </a:rPr>
                        <a:t>(</a:t>
                      </a:r>
                      <a:r>
                        <a:rPr lang="ko-KR" altLang="en-US" sz="1000" b="0" u="none" strike="noStrike">
                          <a:effectLst/>
                        </a:rPr>
                        <a:t>원</a:t>
                      </a:r>
                      <a:r>
                        <a:rPr lang="en-US" altLang="ko-KR" sz="1000" b="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6802723"/>
                  </a:ext>
                </a:extLst>
              </a:tr>
              <a:tr h="179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effectLst/>
                        </a:rPr>
                        <a:t>수량</a:t>
                      </a:r>
                      <a:r>
                        <a:rPr lang="en-US" altLang="ko-KR" sz="1000" b="0" u="none" strike="noStrike">
                          <a:effectLst/>
                        </a:rPr>
                        <a:t>(</a:t>
                      </a:r>
                      <a:r>
                        <a:rPr lang="ko-KR" altLang="en-US" sz="1000" b="0" u="none" strike="noStrike">
                          <a:effectLst/>
                        </a:rPr>
                        <a:t>개</a:t>
                      </a:r>
                      <a:r>
                        <a:rPr lang="en-US" altLang="ko-KR" sz="1000" b="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180,000,000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360,000,000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2,160,000,000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27861291"/>
                  </a:ext>
                </a:extLst>
              </a:tr>
              <a:tr h="179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>
                          <a:effectLst/>
                        </a:rPr>
                        <a:t>판매금액</a:t>
                      </a:r>
                      <a:r>
                        <a:rPr lang="en-US" altLang="ko-KR" sz="1000" b="0" u="none" strike="noStrike" dirty="0">
                          <a:effectLst/>
                        </a:rPr>
                        <a:t>(</a:t>
                      </a:r>
                      <a:r>
                        <a:rPr lang="ko-KR" altLang="en-US" sz="1000" b="0" u="none" strike="noStrike" dirty="0">
                          <a:effectLst/>
                        </a:rPr>
                        <a:t>천원</a:t>
                      </a:r>
                      <a:r>
                        <a:rPr lang="en-US" altLang="ko-KR" sz="1000" b="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108,000,000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44370887"/>
                  </a:ext>
                </a:extLst>
              </a:tr>
              <a:tr h="179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effectLst/>
                        </a:rPr>
                        <a:t>제조단가</a:t>
                      </a:r>
                      <a:r>
                        <a:rPr lang="en-US" altLang="ko-KR" sz="1000" b="0" u="none" strike="noStrike">
                          <a:effectLst/>
                        </a:rPr>
                        <a:t>(</a:t>
                      </a:r>
                      <a:r>
                        <a:rPr lang="ko-KR" altLang="en-US" sz="1000" b="0" u="none" strike="noStrike">
                          <a:effectLst/>
                        </a:rPr>
                        <a:t>원</a:t>
                      </a:r>
                      <a:r>
                        <a:rPr lang="en-US" altLang="ko-KR" sz="1000" b="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74139315"/>
                  </a:ext>
                </a:extLst>
              </a:tr>
              <a:tr h="179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</a:rPr>
                        <a:t>이익</a:t>
                      </a:r>
                      <a:r>
                        <a:rPr lang="en-US" altLang="ko-KR" sz="1200" b="0" u="none" strike="noStrike" dirty="0">
                          <a:effectLst/>
                        </a:rPr>
                        <a:t>(</a:t>
                      </a:r>
                      <a:r>
                        <a:rPr lang="ko-KR" altLang="en-US" sz="1200" b="0" u="none" strike="noStrike" dirty="0">
                          <a:effectLst/>
                        </a:rPr>
                        <a:t>천원</a:t>
                      </a:r>
                      <a:r>
                        <a:rPr lang="en-US" altLang="ko-KR" sz="1200" b="0" u="none" strike="noStrike" dirty="0">
                          <a:effectLst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6,300,000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12,600,000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75,600,000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24844"/>
                  </a:ext>
                </a:extLst>
              </a:tr>
              <a:tr h="3224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effectLst/>
                        </a:rPr>
                        <a:t>와인더</a:t>
                      </a:r>
                      <a:r>
                        <a:rPr lang="ko-KR" altLang="en-US" sz="1200" u="none" strike="noStrike" dirty="0">
                          <a:effectLst/>
                        </a:rPr>
                        <a:t/>
                      </a:r>
                      <a:br>
                        <a:rPr lang="ko-KR" altLang="en-US" sz="1200" u="none" strike="noStrike" dirty="0">
                          <a:effectLst/>
                        </a:rPr>
                      </a:br>
                      <a:r>
                        <a:rPr lang="ko-KR" altLang="en-US" sz="1200" u="none" strike="noStrike" dirty="0">
                          <a:effectLst/>
                        </a:rPr>
                        <a:t>제조원가</a:t>
                      </a:r>
                      <a:br>
                        <a:rPr lang="ko-KR" altLang="en-US" sz="1200" u="none" strike="noStrike" dirty="0">
                          <a:effectLst/>
                        </a:rPr>
                      </a:br>
                      <a:r>
                        <a:rPr lang="en-US" altLang="ko-KR" sz="1200" u="none" strike="noStrike" dirty="0">
                          <a:effectLst/>
                        </a:rPr>
                        <a:t>(</a:t>
                      </a:r>
                      <a:r>
                        <a:rPr lang="ko-KR" altLang="en-US" sz="1200" u="none" strike="noStrike" dirty="0">
                          <a:effectLst/>
                        </a:rPr>
                        <a:t>융자</a:t>
                      </a:r>
                      <a:r>
                        <a:rPr lang="en-US" altLang="ko-KR" sz="1200" u="none" strike="noStrike" dirty="0">
                          <a:effectLst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와인더 소요대수</a:t>
                      </a:r>
                      <a:br>
                        <a:rPr lang="ko-KR" altLang="en-US" sz="1000" u="none" strike="noStrike">
                          <a:effectLst/>
                        </a:rPr>
                      </a:br>
                      <a:r>
                        <a:rPr lang="en-US" altLang="ko-KR" sz="1000" u="none" strike="noStrike">
                          <a:effectLst/>
                        </a:rPr>
                        <a:t>(24</a:t>
                      </a:r>
                      <a:r>
                        <a:rPr lang="ko-KR" altLang="en-US" sz="1000" u="none" strike="noStrike">
                          <a:effectLst/>
                        </a:rPr>
                        <a:t>추</a:t>
                      </a:r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r>
                        <a:rPr lang="ko-KR" altLang="en-US" sz="1000" u="none" strike="noStrike">
                          <a:effectLst/>
                        </a:rPr>
                        <a:t>시간</a:t>
                      </a:r>
                      <a:r>
                        <a:rPr lang="en-US" altLang="ko-KR" sz="1000" u="none" strike="noStrike">
                          <a:effectLst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</a:rPr>
                        <a:t>대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15,083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120,250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120,250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12328362"/>
                  </a:ext>
                </a:extLst>
              </a:tr>
              <a:tr h="179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제작원가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원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66754741"/>
                  </a:ext>
                </a:extLst>
              </a:tr>
              <a:tr h="179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금액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천원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721,500,000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721,500,000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74607286"/>
                  </a:ext>
                </a:extLst>
              </a:tr>
              <a:tr h="179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공장</a:t>
                      </a:r>
                      <a:r>
                        <a:rPr lang="en-US" altLang="ko-KR" sz="1000" u="none" strike="noStrike">
                          <a:effectLst/>
                        </a:rPr>
                        <a:t>(5</a:t>
                      </a:r>
                      <a:r>
                        <a:rPr lang="ko-KR" altLang="en-US" sz="1000" u="none" strike="noStrike">
                          <a:effectLst/>
                        </a:rPr>
                        <a:t>평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대</a:t>
                      </a:r>
                      <a:r>
                        <a:rPr lang="en-US" altLang="ko-KR" sz="1000" u="none" strike="noStrike">
                          <a:effectLst/>
                        </a:rPr>
                        <a:t>. 500</a:t>
                      </a:r>
                      <a:r>
                        <a:rPr lang="ko-KR" altLang="en-US" sz="1000" u="none" strike="noStrike">
                          <a:effectLst/>
                        </a:rPr>
                        <a:t>만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평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75,417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601,250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601,250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27371873"/>
                  </a:ext>
                </a:extLst>
              </a:tr>
              <a:tr h="179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판매금액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천원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1,131,250,000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18,037,500,000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18,037,500,000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71104557"/>
                  </a:ext>
                </a:extLst>
              </a:tr>
              <a:tr h="179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</a:rPr>
                        <a:t>매출이익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천원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487,500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1,052,600,000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17,371,800,000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17,780,400,000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437906"/>
                  </a:ext>
                </a:extLst>
              </a:tr>
              <a:tr h="179476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>
                          <a:effectLst/>
                        </a:rPr>
                        <a:t>비용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로열티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</a:rPr>
                        <a:t>매출대비 </a:t>
                      </a:r>
                      <a:r>
                        <a:rPr lang="en-US" altLang="ko-KR" sz="1000" u="none" strike="noStrike" dirty="0">
                          <a:effectLst/>
                        </a:rPr>
                        <a:t>5%, </a:t>
                      </a:r>
                      <a:r>
                        <a:rPr lang="ko-KR" altLang="en-US" sz="1000" u="none" strike="noStrike" dirty="0">
                          <a:effectLst/>
                        </a:rPr>
                        <a:t>천원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52,630,000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868,590,000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889,020,000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80113423"/>
                  </a:ext>
                </a:extLst>
              </a:tr>
              <a:tr h="17947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R&amp;D </a:t>
                      </a:r>
                      <a:r>
                        <a:rPr lang="ko-KR" altLang="en-US" sz="1000" u="none" strike="noStrike" dirty="0">
                          <a:effectLst/>
                        </a:rPr>
                        <a:t>비용</a:t>
                      </a:r>
                      <a:r>
                        <a:rPr lang="en-US" altLang="ko-KR" sz="1000" u="none" strike="noStrike" dirty="0">
                          <a:effectLst/>
                        </a:rPr>
                        <a:t>(3%, </a:t>
                      </a:r>
                      <a:r>
                        <a:rPr lang="ko-KR" altLang="en-US" sz="1000" u="none" strike="noStrike" dirty="0">
                          <a:effectLst/>
                        </a:rPr>
                        <a:t>천원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31,578,000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521,154,000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533,412,000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88211374"/>
                  </a:ext>
                </a:extLst>
              </a:tr>
              <a:tr h="17947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판매관리비</a:t>
                      </a:r>
                      <a:r>
                        <a:rPr lang="en-US" altLang="ko-KR" sz="1000" u="none" strike="noStrike">
                          <a:effectLst/>
                        </a:rPr>
                        <a:t>(6%, </a:t>
                      </a:r>
                      <a:r>
                        <a:rPr lang="ko-KR" altLang="en-US" sz="1000" u="none" strike="noStrike">
                          <a:effectLst/>
                        </a:rPr>
                        <a:t>천원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243,750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63,156,000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1,042,308,000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1,066,824,000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91074175"/>
                  </a:ext>
                </a:extLst>
              </a:tr>
              <a:tr h="179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일반관리비</a:t>
                      </a:r>
                      <a:r>
                        <a:rPr lang="en-US" altLang="ko-KR" sz="1000" u="none" strike="noStrike">
                          <a:effectLst/>
                        </a:rPr>
                        <a:t>(3%, </a:t>
                      </a:r>
                      <a:r>
                        <a:rPr lang="ko-KR" altLang="en-US" sz="1000" u="none" strike="noStrike">
                          <a:effectLst/>
                        </a:rPr>
                        <a:t>천원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243,750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31,578,000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521,154,000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533,412,000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8950718"/>
                  </a:ext>
                </a:extLst>
              </a:tr>
              <a:tr h="179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토지매입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건축비용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천원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87112577"/>
                  </a:ext>
                </a:extLst>
              </a:tr>
              <a:tr h="1612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설비 비용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천원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3,520,000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6,480,000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3688324"/>
                  </a:ext>
                </a:extLst>
              </a:tr>
              <a:tr h="179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물류 비용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천원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1,178,500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4,212,000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5,540,000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8934684"/>
                  </a:ext>
                </a:extLst>
              </a:tr>
              <a:tr h="179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소계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</a:rPr>
                        <a:t>천원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18,186,000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221,382,000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2,960,658,000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3,034,688,000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90945839"/>
                  </a:ext>
                </a:extLst>
              </a:tr>
              <a:tr h="179476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영업이익</a:t>
                      </a:r>
                      <a:r>
                        <a:rPr lang="en-US" altLang="ko-KR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alt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천원</a:t>
                      </a:r>
                      <a:r>
                        <a:rPr lang="en-US" altLang="ko-KR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altLang="ko-KR" sz="13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-17,698,500 </a:t>
                      </a:r>
                      <a:endParaRPr lang="en-US" altLang="ko-KR" sz="13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778,588,000 </a:t>
                      </a:r>
                      <a:endParaRPr lang="en-US" altLang="ko-KR" sz="13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13,542,552,000 </a:t>
                      </a:r>
                      <a:endParaRPr lang="en-US" altLang="ko-KR" sz="13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13,856,692,000 </a:t>
                      </a:r>
                      <a:endParaRPr lang="en-US" altLang="ko-KR" sz="13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582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63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2175" t="17240" r="25850" b="18492"/>
          <a:stretch/>
        </p:blipFill>
        <p:spPr>
          <a:xfrm>
            <a:off x="179512" y="-3309"/>
            <a:ext cx="8820472" cy="68166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8683" t="17780" r="19851" b="24102"/>
          <a:stretch/>
        </p:blipFill>
        <p:spPr>
          <a:xfrm>
            <a:off x="20406" y="0"/>
            <a:ext cx="9138683" cy="5400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29726" t="41116" r="30755" b="18212"/>
          <a:stretch/>
        </p:blipFill>
        <p:spPr>
          <a:xfrm>
            <a:off x="0" y="977933"/>
            <a:ext cx="9141415" cy="58800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29935" t="25781" r="30825" b="7433"/>
          <a:stretch/>
        </p:blipFill>
        <p:spPr>
          <a:xfrm>
            <a:off x="-13373" y="-10829"/>
            <a:ext cx="6457386" cy="68688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5726"/>
            <a:ext cx="4248472" cy="692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2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6724" t="13440" r="16002" b="3403"/>
          <a:stretch/>
        </p:blipFill>
        <p:spPr>
          <a:xfrm>
            <a:off x="2339752" y="260648"/>
            <a:ext cx="4392488" cy="612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9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4260930" cy="59766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32656"/>
            <a:ext cx="4285371" cy="59766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1485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4260930" cy="59766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9" y="332656"/>
            <a:ext cx="4248472" cy="60045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930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4" descr="http://res.heraldm.com/content/image/2012/11/09/20121109000334_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0" t="12854" r="12210" b="10935"/>
          <a:stretch/>
        </p:blipFill>
        <p:spPr bwMode="auto">
          <a:xfrm>
            <a:off x="1224104" y="1448826"/>
            <a:ext cx="1008878" cy="73338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/>
          <p:cNvPicPr preferRelativeResize="0">
            <a:picLocks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2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119" t="43764" r="27336" b="12866"/>
          <a:stretch/>
        </p:blipFill>
        <p:spPr bwMode="auto">
          <a:xfrm>
            <a:off x="2367112" y="1447811"/>
            <a:ext cx="1000132" cy="73440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 descr="C:\Users\admin\Desktop\가마\IMG_3957.JPG"/>
          <p:cNvPicPr preferRelativeResize="0">
            <a:picLocks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9" t="55919" r="46307" b="22386"/>
          <a:stretch/>
        </p:blipFill>
        <p:spPr bwMode="auto">
          <a:xfrm>
            <a:off x="3502252" y="1447811"/>
            <a:ext cx="1008000" cy="734400"/>
          </a:xfrm>
          <a:prstGeom prst="rect">
            <a:avLst/>
          </a:prstGeom>
          <a:noFill/>
          <a:ln w="127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 preferRelativeResize="0"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45260" y="1447811"/>
            <a:ext cx="1008000" cy="734400"/>
          </a:xfrm>
          <a:prstGeom prst="rect">
            <a:avLst/>
          </a:prstGeom>
          <a:noFill/>
          <a:ln w="12700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96136" y="1467831"/>
            <a:ext cx="1000132" cy="714380"/>
          </a:xfrm>
          <a:prstGeom prst="rect">
            <a:avLst/>
          </a:prstGeom>
          <a:noFill/>
          <a:ln w="12700">
            <a:solidFill>
              <a:srgbClr val="0070C0"/>
            </a:solidFill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939144" y="1467831"/>
            <a:ext cx="1000132" cy="714380"/>
          </a:xfrm>
          <a:prstGeom prst="rect">
            <a:avLst/>
          </a:prstGeom>
          <a:noFill/>
          <a:ln w="12700">
            <a:solidFill>
              <a:srgbClr val="002060"/>
            </a:solidFill>
            <a:miter lim="800000"/>
            <a:headEnd/>
            <a:tailEnd/>
          </a:ln>
          <a:effectLst/>
        </p:spPr>
      </p:pic>
      <p:sp>
        <p:nvSpPr>
          <p:cNvPr id="41" name="TextBox 40"/>
          <p:cNvSpPr txBox="1"/>
          <p:nvPr/>
        </p:nvSpPr>
        <p:spPr>
          <a:xfrm>
            <a:off x="1724747" y="5692697"/>
            <a:ext cx="456300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행복한 미래와 함께하는</a:t>
            </a:r>
            <a:endParaRPr lang="en-US" altLang="ko-KR" sz="1900" dirty="0" smtClean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Text Box 3"/>
          <p:cNvSpPr txBox="1">
            <a:spLocks noChangeArrowheads="1"/>
          </p:cNvSpPr>
          <p:nvPr/>
        </p:nvSpPr>
        <p:spPr bwMode="auto">
          <a:xfrm>
            <a:off x="824734" y="2587063"/>
            <a:ext cx="8211762" cy="25875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000" tIns="46800" rIns="90000" bIns="46800" anchor="ctr" anchorCtr="0">
            <a:spAutoFit/>
          </a:bodyPr>
          <a:lstStyle/>
          <a:p>
            <a:pPr marL="285750" lvl="5" indent="-285750">
              <a:spcBef>
                <a:spcPct val="50000"/>
              </a:spcBef>
              <a:buFontTx/>
              <a:buChar char="-"/>
            </a:pPr>
            <a:r>
              <a:rPr lang="ko-KR" altLang="en-US" dirty="0" smtClean="0">
                <a:solidFill>
                  <a:srgbClr val="FF0000"/>
                </a:solidFill>
                <a:latin typeface="궁서체" pitchFamily="17" charset="-127"/>
                <a:ea typeface="궁서체" pitchFamily="17" charset="-127"/>
              </a:rPr>
              <a:t>수익의 </a:t>
            </a:r>
            <a:r>
              <a:rPr lang="ko-KR" altLang="en-US" dirty="0">
                <a:solidFill>
                  <a:srgbClr val="FF0000"/>
                </a:solidFill>
                <a:latin typeface="궁서체" pitchFamily="17" charset="-127"/>
                <a:ea typeface="궁서체" pitchFamily="17" charset="-127"/>
              </a:rPr>
              <a:t>나눔 실현 </a:t>
            </a:r>
            <a:r>
              <a:rPr lang="en-US" altLang="ko-KR" dirty="0">
                <a:latin typeface="궁서체" pitchFamily="17" charset="-127"/>
                <a:ea typeface="궁서체" pitchFamily="17" charset="-127"/>
              </a:rPr>
              <a:t>: </a:t>
            </a:r>
            <a:r>
              <a:rPr lang="ko-KR" altLang="en-US" dirty="0">
                <a:latin typeface="궁서체" pitchFamily="17" charset="-127"/>
                <a:ea typeface="궁서체" pitchFamily="17" charset="-127"/>
              </a:rPr>
              <a:t>불우 청소년 </a:t>
            </a:r>
            <a:r>
              <a:rPr lang="ko-KR" altLang="en-US" dirty="0" smtClean="0">
                <a:latin typeface="궁서체" pitchFamily="17" charset="-127"/>
                <a:ea typeface="궁서체" pitchFamily="17" charset="-127"/>
              </a:rPr>
              <a:t>교육</a:t>
            </a:r>
            <a:r>
              <a:rPr lang="en-US" altLang="ko-KR" dirty="0" smtClean="0">
                <a:latin typeface="궁서체" pitchFamily="17" charset="-127"/>
                <a:ea typeface="궁서체" pitchFamily="17" charset="-127"/>
              </a:rPr>
              <a:t> </a:t>
            </a:r>
            <a:r>
              <a:rPr lang="ko-KR" altLang="en-US" dirty="0" smtClean="0">
                <a:latin typeface="궁서체" pitchFamily="17" charset="-127"/>
                <a:ea typeface="궁서체" pitchFamily="17" charset="-127"/>
              </a:rPr>
              <a:t>지원 등 사회환원 실현</a:t>
            </a:r>
            <a:endParaRPr lang="en-US" altLang="ko-KR" dirty="0" smtClean="0">
              <a:latin typeface="궁서체" pitchFamily="17" charset="-127"/>
              <a:ea typeface="궁서체" pitchFamily="17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1800" dirty="0" smtClean="0">
                <a:solidFill>
                  <a:srgbClr val="FF0000"/>
                </a:solidFill>
                <a:latin typeface="궁서체" pitchFamily="17" charset="-127"/>
                <a:ea typeface="궁서체" pitchFamily="17" charset="-127"/>
              </a:rPr>
              <a:t>- </a:t>
            </a:r>
            <a:r>
              <a:rPr lang="ko-KR" altLang="en-US" sz="1800" dirty="0" smtClean="0">
                <a:solidFill>
                  <a:srgbClr val="FF0000"/>
                </a:solidFill>
                <a:latin typeface="궁서체" pitchFamily="17" charset="-127"/>
                <a:ea typeface="궁서체" pitchFamily="17" charset="-127"/>
              </a:rPr>
              <a:t>일자리 </a:t>
            </a:r>
            <a:r>
              <a:rPr lang="ko-KR" altLang="en-US" dirty="0" smtClean="0">
                <a:solidFill>
                  <a:srgbClr val="FF0000"/>
                </a:solidFill>
                <a:latin typeface="궁서체" pitchFamily="17" charset="-127"/>
                <a:ea typeface="궁서체" pitchFamily="17" charset="-127"/>
              </a:rPr>
              <a:t>극대화 </a:t>
            </a:r>
            <a:r>
              <a:rPr lang="en-US" altLang="ko-KR" dirty="0" smtClean="0">
                <a:latin typeface="궁서체" pitchFamily="17" charset="-127"/>
                <a:ea typeface="궁서체" pitchFamily="17" charset="-127"/>
              </a:rPr>
              <a:t>: </a:t>
            </a:r>
            <a:r>
              <a:rPr lang="ko-KR" altLang="en-US" dirty="0" smtClean="0">
                <a:latin typeface="궁서체" pitchFamily="17" charset="-127"/>
                <a:ea typeface="궁서체" pitchFamily="17" charset="-127"/>
              </a:rPr>
              <a:t>농촌 </a:t>
            </a:r>
            <a:r>
              <a:rPr lang="ko-KR" altLang="en-US" sz="1800" dirty="0" smtClean="0">
                <a:latin typeface="궁서체" pitchFamily="17" charset="-127"/>
                <a:ea typeface="궁서체" pitchFamily="17" charset="-127"/>
              </a:rPr>
              <a:t>고령화 노인 뿐 아니라 많은 중소기업들의 참여</a:t>
            </a:r>
            <a:endParaRPr lang="en-US" altLang="ko-KR" dirty="0" smtClean="0">
              <a:latin typeface="궁서체" pitchFamily="17" charset="-127"/>
              <a:ea typeface="궁서체" pitchFamily="17" charset="-127"/>
            </a:endParaRPr>
          </a:p>
          <a:p>
            <a:pPr marL="285750" indent="-285750">
              <a:spcBef>
                <a:spcPct val="50000"/>
              </a:spcBef>
              <a:buFontTx/>
              <a:buChar char="-"/>
            </a:pPr>
            <a:r>
              <a:rPr lang="ko-KR" altLang="en-US" dirty="0" smtClean="0">
                <a:solidFill>
                  <a:srgbClr val="FF0000"/>
                </a:solidFill>
                <a:latin typeface="궁서체" pitchFamily="17" charset="-127"/>
                <a:ea typeface="궁서체" pitchFamily="17" charset="-127"/>
              </a:rPr>
              <a:t>국위선양</a:t>
            </a:r>
            <a:r>
              <a:rPr lang="ko-KR" altLang="en-US" dirty="0" smtClean="0">
                <a:latin typeface="궁서체" pitchFamily="17" charset="-127"/>
                <a:ea typeface="궁서체" pitchFamily="17" charset="-127"/>
              </a:rPr>
              <a:t>     </a:t>
            </a:r>
            <a:r>
              <a:rPr lang="en-US" altLang="ko-KR" dirty="0" smtClean="0">
                <a:latin typeface="궁서체" pitchFamily="17" charset="-127"/>
                <a:ea typeface="궁서체" pitchFamily="17" charset="-127"/>
              </a:rPr>
              <a:t>: </a:t>
            </a:r>
            <a:r>
              <a:rPr lang="ko-KR" altLang="en-US" dirty="0" smtClean="0">
                <a:latin typeface="궁서체" pitchFamily="17" charset="-127"/>
                <a:ea typeface="궁서체" pitchFamily="17" charset="-127"/>
              </a:rPr>
              <a:t>일본을 능가하는 글로벌 기업으로써</a:t>
            </a:r>
            <a:r>
              <a:rPr lang="en-US" altLang="ko-KR" dirty="0" smtClean="0">
                <a:latin typeface="궁서체" pitchFamily="17" charset="-127"/>
                <a:ea typeface="궁서체" pitchFamily="17" charset="-127"/>
              </a:rPr>
              <a:t>,</a:t>
            </a:r>
            <a:r>
              <a:rPr lang="ko-KR" altLang="en-US" dirty="0" smtClean="0">
                <a:latin typeface="궁서체" pitchFamily="17" charset="-127"/>
                <a:ea typeface="궁서체" pitchFamily="17" charset="-127"/>
              </a:rPr>
              <a:t> </a:t>
            </a:r>
            <a:endParaRPr lang="en-US" altLang="ko-KR" dirty="0" smtClean="0">
              <a:latin typeface="궁서체" pitchFamily="17" charset="-127"/>
              <a:ea typeface="궁서체" pitchFamily="17" charset="-127"/>
            </a:endParaRPr>
          </a:p>
          <a:p>
            <a:pPr marL="285750" indent="-285750">
              <a:spcBef>
                <a:spcPct val="50000"/>
              </a:spcBef>
              <a:buFontTx/>
              <a:buChar char="-"/>
            </a:pPr>
            <a:r>
              <a:rPr lang="ko-KR" altLang="en-US" dirty="0" smtClean="0">
                <a:solidFill>
                  <a:srgbClr val="FF0000"/>
                </a:solidFill>
                <a:latin typeface="궁서체" pitchFamily="17" charset="-127"/>
                <a:ea typeface="궁서체" pitchFamily="17" charset="-127"/>
              </a:rPr>
              <a:t>후진양성</a:t>
            </a:r>
            <a:r>
              <a:rPr lang="ko-KR" altLang="en-US" dirty="0" smtClean="0">
                <a:latin typeface="궁서체" pitchFamily="17" charset="-127"/>
                <a:ea typeface="궁서체" pitchFamily="17" charset="-127"/>
              </a:rPr>
              <a:t>     </a:t>
            </a:r>
            <a:r>
              <a:rPr lang="en-US" altLang="ko-KR" dirty="0" smtClean="0">
                <a:latin typeface="궁서체" pitchFamily="17" charset="-127"/>
                <a:ea typeface="궁서체" pitchFamily="17" charset="-127"/>
              </a:rPr>
              <a:t>:</a:t>
            </a:r>
            <a:r>
              <a:rPr lang="ko-KR" altLang="en-US" dirty="0" smtClean="0">
                <a:latin typeface="궁서체" pitchFamily="17" charset="-127"/>
                <a:ea typeface="궁서체" pitchFamily="17" charset="-127"/>
              </a:rPr>
              <a:t>우리 아이들에게 더 나은 대한민국을 물려주기 위한 </a:t>
            </a:r>
            <a:r>
              <a:rPr lang="en-US" altLang="ko-KR" dirty="0" smtClean="0">
                <a:latin typeface="궁서체" pitchFamily="17" charset="-127"/>
                <a:ea typeface="궁서체" pitchFamily="17" charset="-127"/>
              </a:rPr>
              <a:t>		 </a:t>
            </a:r>
            <a:r>
              <a:rPr lang="ko-KR" altLang="en-US" dirty="0" smtClean="0">
                <a:latin typeface="궁서체" pitchFamily="17" charset="-127"/>
                <a:ea typeface="궁서체" pitchFamily="17" charset="-127"/>
              </a:rPr>
              <a:t>노력은 계속 되어야 합니다</a:t>
            </a:r>
            <a:r>
              <a:rPr lang="en-US" altLang="ko-KR" dirty="0" smtClean="0">
                <a:latin typeface="궁서체" pitchFamily="17" charset="-127"/>
                <a:ea typeface="궁서체" pitchFamily="17" charset="-127"/>
              </a:rPr>
              <a:t>.</a:t>
            </a:r>
            <a:endParaRPr lang="en-US" altLang="ko-KR" sz="1800" dirty="0" smtClean="0">
              <a:latin typeface="궁서체" pitchFamily="17" charset="-127"/>
              <a:ea typeface="궁서체" pitchFamily="17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dirty="0" smtClean="0">
                <a:solidFill>
                  <a:srgbClr val="FF0000"/>
                </a:solidFill>
                <a:latin typeface="궁서체" pitchFamily="17" charset="-127"/>
                <a:ea typeface="궁서체" pitchFamily="17" charset="-127"/>
              </a:rPr>
              <a:t>-</a:t>
            </a:r>
            <a:r>
              <a:rPr lang="en-US" altLang="ko-KR" dirty="0" smtClean="0">
                <a:latin typeface="궁서체" pitchFamily="17" charset="-127"/>
                <a:ea typeface="궁서체" pitchFamily="17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궁서체" pitchFamily="17" charset="-127"/>
                <a:ea typeface="궁서체" pitchFamily="17" charset="-127"/>
              </a:rPr>
              <a:t>리차드 </a:t>
            </a:r>
            <a:r>
              <a:rPr lang="en-US" altLang="ko-KR" dirty="0" smtClean="0">
                <a:solidFill>
                  <a:srgbClr val="FF0000"/>
                </a:solidFill>
                <a:latin typeface="궁서체" pitchFamily="17" charset="-127"/>
                <a:ea typeface="궁서체" pitchFamily="17" charset="-127"/>
              </a:rPr>
              <a:t>&amp; </a:t>
            </a:r>
            <a:r>
              <a:rPr lang="ko-KR" altLang="en-US" dirty="0" smtClean="0">
                <a:solidFill>
                  <a:srgbClr val="FF0000"/>
                </a:solidFill>
                <a:latin typeface="궁서체" pitchFamily="17" charset="-127"/>
                <a:ea typeface="궁서체" pitchFamily="17" charset="-127"/>
              </a:rPr>
              <a:t>키다리 아저씨 </a:t>
            </a:r>
            <a:r>
              <a:rPr lang="en-US" altLang="ko-KR" dirty="0" smtClean="0">
                <a:latin typeface="궁서체" pitchFamily="17" charset="-127"/>
                <a:ea typeface="궁서체" pitchFamily="17" charset="-127"/>
              </a:rPr>
              <a:t>: </a:t>
            </a:r>
            <a:r>
              <a:rPr lang="ko-KR" altLang="en-US" dirty="0" smtClean="0">
                <a:latin typeface="궁서체" pitchFamily="17" charset="-127"/>
                <a:ea typeface="궁서체" pitchFamily="17" charset="-127"/>
              </a:rPr>
              <a:t>나눔을</a:t>
            </a:r>
            <a:r>
              <a:rPr lang="en-US" altLang="ko-KR" dirty="0" smtClean="0">
                <a:latin typeface="궁서체" pitchFamily="17" charset="-127"/>
                <a:ea typeface="궁서체" pitchFamily="17" charset="-127"/>
              </a:rPr>
              <a:t> </a:t>
            </a:r>
            <a:r>
              <a:rPr lang="ko-KR" altLang="en-US" dirty="0" smtClean="0">
                <a:latin typeface="궁서체" pitchFamily="17" charset="-127"/>
                <a:ea typeface="궁서체" pitchFamily="17" charset="-127"/>
              </a:rPr>
              <a:t>실천하는 참된 키다리 아저씨의 모습</a:t>
            </a:r>
            <a:r>
              <a:rPr lang="en-US" altLang="ko-KR" dirty="0" smtClean="0">
                <a:latin typeface="궁서체" pitchFamily="17" charset="-127"/>
                <a:ea typeface="궁서체" pitchFamily="17" charset="-127"/>
              </a:rPr>
              <a:t>			   </a:t>
            </a:r>
            <a:r>
              <a:rPr lang="ko-KR" altLang="en-US" dirty="0" smtClean="0">
                <a:latin typeface="궁서체" pitchFamily="17" charset="-127"/>
                <a:ea typeface="궁서체" pitchFamily="17" charset="-127"/>
              </a:rPr>
              <a:t>으로 성공하는</a:t>
            </a:r>
            <a:r>
              <a:rPr lang="en-US" altLang="ko-KR" dirty="0" smtClean="0">
                <a:latin typeface="궁서체" pitchFamily="17" charset="-127"/>
                <a:ea typeface="궁서체" pitchFamily="17" charset="-127"/>
              </a:rPr>
              <a:t> </a:t>
            </a:r>
            <a:r>
              <a:rPr lang="ko-KR" altLang="en-US" dirty="0" smtClean="0">
                <a:latin typeface="궁서체" pitchFamily="17" charset="-127"/>
                <a:ea typeface="궁서체" pitchFamily="17" charset="-127"/>
              </a:rPr>
              <a:t>기업이 되겠습니다</a:t>
            </a:r>
            <a:r>
              <a:rPr lang="en-US" altLang="ko-KR" dirty="0" smtClean="0">
                <a:latin typeface="궁서체" pitchFamily="17" charset="-127"/>
                <a:ea typeface="궁서체" pitchFamily="17" charset="-127"/>
              </a:rPr>
              <a:t>.</a:t>
            </a:r>
            <a:endParaRPr lang="en-US" altLang="ko-KR" sz="1800" dirty="0">
              <a:latin typeface="궁서체" pitchFamily="17" charset="-127"/>
              <a:ea typeface="궁서체" pitchFamily="17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2910" y="714356"/>
            <a:ext cx="7740352" cy="707886"/>
          </a:xfrm>
        </p:spPr>
        <p:txBody>
          <a:bodyPr/>
          <a:lstStyle/>
          <a:p>
            <a:r>
              <a:rPr lang="ko-KR" altLang="en-US" dirty="0" smtClean="0"/>
              <a:t>맺음말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사회사업</a:t>
            </a:r>
            <a:r>
              <a:rPr lang="en-US" altLang="ko-KR" dirty="0" smtClean="0"/>
              <a:t>(Social Work)</a:t>
            </a:r>
            <a:r>
              <a:rPr lang="ko-KR" altLang="en-US" dirty="0" smtClean="0"/>
              <a:t>의 기여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74" t="28143" r="14912" b="61538"/>
          <a:stretch/>
        </p:blipFill>
        <p:spPr>
          <a:xfrm>
            <a:off x="5436096" y="5571484"/>
            <a:ext cx="995770" cy="85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2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prism isContent="1" isInverted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3625" t="16800" r="45401" b="6320"/>
          <a:stretch/>
        </p:blipFill>
        <p:spPr>
          <a:xfrm>
            <a:off x="20216" y="260648"/>
            <a:ext cx="9123784" cy="121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1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-2632"/>
            <a:ext cx="6858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548680"/>
            <a:ext cx="10451651" cy="57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8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68579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39" y="404662"/>
            <a:ext cx="9077220" cy="64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3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glow rad="127000">
                    <a:srgbClr val="FFFFFF"/>
                  </a:glow>
                </a:effectLst>
              </a:rPr>
              <a:t>HOOK(</a:t>
            </a:r>
            <a:r>
              <a:rPr smtClean="0">
                <a:effectLst>
                  <a:glow rad="127000">
                    <a:srgbClr val="FFFFFF"/>
                  </a:glow>
                </a:effectLst>
              </a:rPr>
              <a:t>가마</a:t>
            </a:r>
            <a:r>
              <a:rPr lang="en-US" dirty="0" smtClean="0">
                <a:effectLst>
                  <a:glow rad="127000">
                    <a:srgbClr val="FFFFFF"/>
                  </a:glow>
                </a:effectLst>
              </a:rPr>
              <a:t>)</a:t>
            </a:r>
            <a:r>
              <a:rPr lang="en-US" altLang="ko-KR" dirty="0" smtClean="0">
                <a:effectLst>
                  <a:glow rad="127000">
                    <a:srgbClr val="FFFFFF"/>
                  </a:glow>
                </a:effectLst>
              </a:rPr>
              <a:t> : </a:t>
            </a:r>
            <a:r>
              <a:rPr lang="ko-KR" altLang="en-US" dirty="0" smtClean="0">
                <a:effectLst>
                  <a:glow rad="127000">
                    <a:srgbClr val="FFFFFF"/>
                  </a:glow>
                </a:effectLst>
              </a:rPr>
              <a:t>재봉틀의 밑실공급장치</a:t>
            </a:r>
            <a:endParaRPr lang="ko-KR" altLang="en-US" dirty="0">
              <a:effectLst>
                <a:glow rad="127000">
                  <a:srgbClr val="FFFFFF"/>
                </a:glow>
              </a:effectLst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3857620" y="2357430"/>
            <a:ext cx="954251" cy="546131"/>
          </a:xfrm>
          <a:prstGeom prst="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00364" y="3214686"/>
            <a:ext cx="1000132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7224" y="3571876"/>
            <a:ext cx="3286148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9453" r="73475" b="22013"/>
          <a:stretch/>
        </p:blipFill>
        <p:spPr bwMode="auto">
          <a:xfrm>
            <a:off x="377354" y="1076681"/>
            <a:ext cx="8444111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9" t="47011" r="78313" b="37771"/>
          <a:stretch/>
        </p:blipFill>
        <p:spPr bwMode="auto">
          <a:xfrm>
            <a:off x="4499992" y="1282442"/>
            <a:ext cx="2592288" cy="386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555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50781" t="30209" r="18750" b="29166"/>
          <a:stretch>
            <a:fillRect/>
          </a:stretch>
        </p:blipFill>
        <p:spPr bwMode="auto">
          <a:xfrm>
            <a:off x="4067944" y="1918542"/>
            <a:ext cx="4506392" cy="3586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 l="61914" t="32292" r="29297" b="58333"/>
          <a:stretch>
            <a:fillRect/>
          </a:stretch>
        </p:blipFill>
        <p:spPr bwMode="auto">
          <a:xfrm>
            <a:off x="899592" y="3279854"/>
            <a:ext cx="1152128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2309733" y="3609455"/>
            <a:ext cx="150019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1852" r="54773" b="9239"/>
          <a:stretch/>
        </p:blipFill>
        <p:spPr bwMode="auto">
          <a:xfrm>
            <a:off x="4355976" y="3286124"/>
            <a:ext cx="4582615" cy="356797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072066" y="3643314"/>
            <a:ext cx="3714776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066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180</a:t>
            </a:r>
            <a:r>
              <a:rPr lang="ko-KR" altLang="en-US" sz="1600" b="1" dirty="0">
                <a:solidFill>
                  <a:srgbClr val="FF0000"/>
                </a:solidFill>
              </a:rPr>
              <a:t>년 재봉틀 역사 바꿀 中企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신기술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100" name="Picture 4" descr="http://res.heraldm.com/content/image/2012/11/09/20121109000334_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7" y="810444"/>
            <a:ext cx="3491713" cy="24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헤럴드경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54" y="785794"/>
            <a:ext cx="2836375" cy="38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7" t="11501" r="65795" b="8700"/>
          <a:stretch/>
        </p:blipFill>
        <p:spPr bwMode="auto">
          <a:xfrm>
            <a:off x="0" y="836712"/>
            <a:ext cx="4572000" cy="6009703"/>
          </a:xfrm>
          <a:prstGeom prst="rect">
            <a:avLst/>
          </a:prstGeom>
          <a:noFill/>
          <a:ln w="19050">
            <a:solidFill>
              <a:srgbClr val="00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71538" y="928670"/>
            <a:ext cx="1296049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0066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2012.11.29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52362" y="1263835"/>
            <a:ext cx="1177356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0066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2012.11.10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27784" y="13035"/>
            <a:ext cx="4673074" cy="461665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“Hook Set”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신제품 언론보도</a:t>
            </a:r>
            <a:endParaRPr lang="ko-KR" altLang="en-US" sz="2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65075" y="3306905"/>
            <a:ext cx="963042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0066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2014.7.22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37470" y="3286124"/>
            <a:ext cx="1077538" cy="3385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lvl="0" algn="ctr"/>
            <a:r>
              <a:rPr lang="ko-KR" altLang="en-US" sz="1600" b="1" dirty="0" err="1"/>
              <a:t>매일경제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21195327">
            <a:off x="-150146" y="2775758"/>
            <a:ext cx="4850077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0066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0066FF"/>
                </a:solidFill>
              </a:rPr>
              <a:t>기존 가마</a:t>
            </a:r>
            <a:r>
              <a:rPr lang="en-US" altLang="ko-KR" sz="1600" b="1" dirty="0" smtClean="0">
                <a:solidFill>
                  <a:srgbClr val="0066FF"/>
                </a:solidFill>
              </a:rPr>
              <a:t>(Hook Set)</a:t>
            </a:r>
            <a:r>
              <a:rPr lang="ko-KR" altLang="en-US" sz="1600" b="1" dirty="0" smtClean="0">
                <a:solidFill>
                  <a:srgbClr val="0066FF"/>
                </a:solidFill>
              </a:rPr>
              <a:t>의 개념을 파괴한</a:t>
            </a:r>
            <a:endParaRPr lang="en-US" altLang="ko-KR" sz="1600" b="1" dirty="0" smtClean="0">
              <a:solidFill>
                <a:srgbClr val="0066FF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rgbClr val="FF0000"/>
                </a:solidFill>
              </a:rPr>
              <a:t>혁신적 제품 개발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04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7317</TotalTime>
  <Words>1810</Words>
  <Application>Microsoft Office PowerPoint</Application>
  <PresentationFormat>화면 슬라이드 쇼(4:3)</PresentationFormat>
  <Paragraphs>519</Paragraphs>
  <Slides>33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24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58" baseType="lpstr">
      <vt:lpstr>HY견고딕</vt:lpstr>
      <vt:lpstr>HY견명조</vt:lpstr>
      <vt:lpstr>HY그래픽</vt:lpstr>
      <vt:lpstr>HY목판L</vt:lpstr>
      <vt:lpstr>HY울릉도B</vt:lpstr>
      <vt:lpstr>HY헤드라인M</vt:lpstr>
      <vt:lpstr>굴림</vt:lpstr>
      <vt:lpstr>굴림체</vt:lpstr>
      <vt:lpstr>궁서체</vt:lpstr>
      <vt:lpstr>돋움</vt:lpstr>
      <vt:lpstr>맑은 고딕</vt:lpstr>
      <vt:lpstr>새굴림</vt:lpstr>
      <vt:lpstr>함초롬바탕</vt:lpstr>
      <vt:lpstr>휴먼매직체</vt:lpstr>
      <vt:lpstr>휴먼모음T</vt:lpstr>
      <vt:lpstr>휴먼엑스포</vt:lpstr>
      <vt:lpstr>Algerian</vt:lpstr>
      <vt:lpstr>Arial</vt:lpstr>
      <vt:lpstr>Arial Black</vt:lpstr>
      <vt:lpstr>Arial Narrow</vt:lpstr>
      <vt:lpstr>Century Gothic</vt:lpstr>
      <vt:lpstr>Tahoma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HOOK(가마) : 재봉틀의 밑실공급장치</vt:lpstr>
      <vt:lpstr>PowerPoint 프레젠테이션</vt:lpstr>
      <vt:lpstr>PowerPoint 프레젠테이션</vt:lpstr>
      <vt:lpstr>Hook set &amp; 재봉틀</vt:lpstr>
      <vt:lpstr>지적재산권 현황</vt:lpstr>
      <vt:lpstr>PowerPoint 프레젠테이션</vt:lpstr>
      <vt:lpstr>PowerPoint 프레젠테이션</vt:lpstr>
      <vt:lpstr>PowerPoint 프레젠테이션</vt:lpstr>
      <vt:lpstr>PowerPoint 프레젠테이션</vt:lpstr>
      <vt:lpstr>원인은 밑실</vt:lpstr>
      <vt:lpstr>구조적 한계</vt:lpstr>
      <vt:lpstr>구조개선을 위한 노력</vt:lpstr>
      <vt:lpstr>발명의 개요</vt:lpstr>
      <vt:lpstr>시장개요 및 규모</vt:lpstr>
      <vt:lpstr>예상수요(Hook set)</vt:lpstr>
      <vt:lpstr>경쟁현황</vt:lpstr>
      <vt:lpstr>비즈니스 모델</vt:lpstr>
      <vt:lpstr>PowerPoint 프레젠테이션</vt:lpstr>
      <vt:lpstr>비전과 미션</vt:lpstr>
      <vt:lpstr>성장전략</vt:lpstr>
      <vt:lpstr>투자유치전략</vt:lpstr>
      <vt:lpstr>PowerPoint 프레젠테이션</vt:lpstr>
      <vt:lpstr>3. 추정 손익 계산서(수정본)</vt:lpstr>
      <vt:lpstr>PowerPoint 프레젠테이션</vt:lpstr>
      <vt:lpstr>PowerPoint 프레젠테이션</vt:lpstr>
      <vt:lpstr>PowerPoint 프레젠테이션</vt:lpstr>
      <vt:lpstr>맺음말 : 사회사업(Social Work)의 기여</vt:lpstr>
    </vt:vector>
  </TitlesOfParts>
  <Company>SP3 Black With Theme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Windows XP</dc:creator>
  <cp:lastModifiedBy>Ahn Peter</cp:lastModifiedBy>
  <cp:revision>727</cp:revision>
  <dcterms:created xsi:type="dcterms:W3CDTF">2017-07-25T00:06:08Z</dcterms:created>
  <dcterms:modified xsi:type="dcterms:W3CDTF">2018-05-10T12:00:17Z</dcterms:modified>
</cp:coreProperties>
</file>